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Jua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jwcwnsuxUhTUrZQAXQE1+GsrZR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Ju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25bb64f3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925bb64f35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12dc56f2a_2_5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912dc56f2a_2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912dc56f2a_2_5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12dc56f2a_2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912dc56f2a_2_7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12dc56f2a_2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912dc56f2a_2_8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12dc56f2a_2_7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912dc56f2a_2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912dc56f2a_2_7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25bb64f35_1_7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925bb64f35_1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925bb64f35_1_7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25bb64f35_1_8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925bb64f35_1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925bb64f35_1_8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25bb64f35_1_9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925bb64f35_1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925bb64f35_1_9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25bb64f35_1_10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925bb64f35_1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925bb64f35_1_10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25bb64f35_1_5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925bb64f35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925bb64f35_1_5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12dc56f2a_2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912dc56f2a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912dc56f2a_2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25bb64f35_1_1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925bb64f35_1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925bb64f35_1_1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912dc56f2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912dc56f2a_2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25bb64f35_1_10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925bb64f35_1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925bb64f35_1_10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925bb64f35_2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925bb64f3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925bb64f35_2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925bb64f35_1_1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925bb64f35_1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925bb64f35_1_11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12dc56f2a_2_6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912dc56f2a_2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912dc56f2a_2_6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912dc56f2a_2_6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912dc56f2a_2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912dc56f2a_2_6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12dc56f2a_2_6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912dc56f2a_2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912dc56f2a_2_6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912dc56f2a_2_5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912dc56f2a_2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912dc56f2a_2_5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12dc56f2a_2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912dc56f2a_2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912dc56f2a_2_3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12dc56f2a_2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912dc56f2a_2_8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12dc56f2a_2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912dc56f2a_2_8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25bb64f35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925bb64f35_1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25bb64f3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925bb64f35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5bb64f3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925bb64f35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25bb64f3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925bb64f35_1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26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Relationship Id="rId7" Type="http://schemas.openxmlformats.org/officeDocument/2006/relationships/image" Target="../media/image53.png"/><Relationship Id="rId8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25.png"/><Relationship Id="rId7" Type="http://schemas.openxmlformats.org/officeDocument/2006/relationships/image" Target="../media/image45.png"/><Relationship Id="rId8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htAlT5Yz3hUVXJ17XcZmo7-0cezHXNaZ/view" TargetMode="External"/><Relationship Id="rId4" Type="http://schemas.openxmlformats.org/officeDocument/2006/relationships/image" Target="../media/image5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Sr-KTnRXhaN-dv8pfrdITrUFfVqqzaWv/view" TargetMode="External"/><Relationship Id="rId4" Type="http://schemas.openxmlformats.org/officeDocument/2006/relationships/image" Target="../media/image4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Relationship Id="rId5" Type="http://schemas.openxmlformats.org/officeDocument/2006/relationships/image" Target="../media/image38.png"/><Relationship Id="rId6" Type="http://schemas.openxmlformats.org/officeDocument/2006/relationships/image" Target="../media/image25.png"/><Relationship Id="rId7" Type="http://schemas.openxmlformats.org/officeDocument/2006/relationships/image" Target="../media/image52.png"/><Relationship Id="rId8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25.png"/><Relationship Id="rId7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BL9Slw4gR3_RCKsFAoDYF-NG_rndHFKb/view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Relationship Id="rId6" Type="http://schemas.openxmlformats.org/officeDocument/2006/relationships/image" Target="../media/image50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10" Type="http://schemas.openxmlformats.org/officeDocument/2006/relationships/image" Target="../media/image23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3" Type="http://schemas.openxmlformats.org/officeDocument/2006/relationships/image" Target="../media/image21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4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 rot="10800000">
            <a:off x="7452320" y="2355726"/>
            <a:ext cx="250588" cy="216024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320819" y="1570421"/>
            <a:ext cx="54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869250" y="2065250"/>
            <a:ext cx="7405500" cy="2531700"/>
          </a:xfrm>
          <a:prstGeom prst="rect">
            <a:avLst/>
          </a:prstGeom>
          <a:noFill/>
          <a:ln cap="flat" cmpd="sng" w="190500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287850" y="2010275"/>
            <a:ext cx="2505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3" name="Google Shape;93;p1"/>
          <p:cNvGrpSpPr/>
          <p:nvPr/>
        </p:nvGrpSpPr>
        <p:grpSpPr>
          <a:xfrm>
            <a:off x="682300" y="479025"/>
            <a:ext cx="7641525" cy="2087525"/>
            <a:chOff x="682300" y="479025"/>
            <a:chExt cx="7641525" cy="2087525"/>
          </a:xfrm>
        </p:grpSpPr>
        <p:grpSp>
          <p:nvGrpSpPr>
            <p:cNvPr id="94" name="Google Shape;94;p1"/>
            <p:cNvGrpSpPr/>
            <p:nvPr/>
          </p:nvGrpSpPr>
          <p:grpSpPr>
            <a:xfrm>
              <a:off x="682300" y="479025"/>
              <a:ext cx="7641525" cy="2087525"/>
              <a:chOff x="682300" y="479025"/>
              <a:chExt cx="7641525" cy="2087525"/>
            </a:xfrm>
          </p:grpSpPr>
          <p:pic>
            <p:nvPicPr>
              <p:cNvPr id="95" name="Google Shape;95;p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82300" y="479025"/>
                <a:ext cx="1932625" cy="2087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20825" y="479025"/>
                <a:ext cx="5113650" cy="1725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328075" y="1282000"/>
                <a:ext cx="995750" cy="87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8" name="Google Shape;98;p1"/>
            <p:cNvSpPr txBox="1"/>
            <p:nvPr/>
          </p:nvSpPr>
          <p:spPr>
            <a:xfrm>
              <a:off x="1342824" y="1938125"/>
              <a:ext cx="4977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900" u="none" cap="none" strike="noStrike">
                  <a:solidFill>
                    <a:srgbClr val="FFFFFF"/>
                  </a:solidFill>
                </a:rPr>
                <a:t>김건형</a:t>
              </a:r>
              <a:endParaRPr b="1" i="0" sz="9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2735949" y="1938125"/>
              <a:ext cx="4977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00">
                  <a:solidFill>
                    <a:srgbClr val="FFFFFF"/>
                  </a:solidFill>
                </a:rPr>
                <a:t>신준수</a:t>
              </a:r>
              <a:endParaRPr b="1" i="0" sz="9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3980474" y="1938125"/>
              <a:ext cx="4977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00">
                  <a:solidFill>
                    <a:srgbClr val="FFFFFF"/>
                  </a:solidFill>
                </a:rPr>
                <a:t>정혜빈</a:t>
              </a:r>
              <a:endParaRPr b="1" i="0" sz="9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5153124" y="1938125"/>
              <a:ext cx="4977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00">
                  <a:solidFill>
                    <a:srgbClr val="FFFFFF"/>
                  </a:solidFill>
                </a:rPr>
                <a:t>주성민</a:t>
              </a:r>
              <a:endParaRPr b="1" i="0" sz="9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102" name="Google Shape;102;p1"/>
            <p:cNvSpPr txBox="1"/>
            <p:nvPr/>
          </p:nvSpPr>
          <p:spPr>
            <a:xfrm>
              <a:off x="6494624" y="1938125"/>
              <a:ext cx="4977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00">
                  <a:solidFill>
                    <a:srgbClr val="FFFFFF"/>
                  </a:solidFill>
                </a:rPr>
                <a:t>최혜지</a:t>
              </a:r>
              <a:endParaRPr b="1" i="0" sz="9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570299" y="1938125"/>
              <a:ext cx="4977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00">
                  <a:solidFill>
                    <a:srgbClr val="FFFFFF"/>
                  </a:solidFill>
                </a:rPr>
                <a:t>황채연</a:t>
              </a:r>
              <a:endParaRPr b="1" i="0" sz="900" u="none" cap="none" strike="noStrike">
                <a:solidFill>
                  <a:srgbClr val="FFFFFF"/>
                </a:solidFill>
              </a:endParaRPr>
            </a:p>
          </p:txBody>
        </p:sp>
      </p:grpSp>
      <p:sp>
        <p:nvSpPr>
          <p:cNvPr id="104" name="Google Shape;104;p1"/>
          <p:cNvSpPr txBox="1"/>
          <p:nvPr/>
        </p:nvSpPr>
        <p:spPr>
          <a:xfrm>
            <a:off x="1905000" y="3100254"/>
            <a:ext cx="5256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600" u="none" cap="none" strike="noStrike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펫 </a:t>
            </a:r>
            <a:r>
              <a:rPr i="0" lang="ko-KR" sz="26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미용</a:t>
            </a:r>
            <a:r>
              <a:rPr i="0" lang="ko-KR" sz="2600" u="none" cap="none" strike="noStrike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 간편 예약 및 </a:t>
            </a:r>
            <a:r>
              <a:rPr i="0" lang="ko-KR" sz="26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보험</a:t>
            </a:r>
            <a:r>
              <a:rPr i="0" lang="ko-KR" sz="2600" u="none" cap="none" strike="noStrike">
                <a:solidFill>
                  <a:srgbClr val="FFC000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i="0" lang="ko-KR" sz="2600" u="none" cap="none" strike="noStrike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추천 서비스</a:t>
            </a:r>
            <a:endParaRPr i="0" sz="2600" u="none" cap="none" strike="noStrike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5841000" y="0"/>
            <a:ext cx="3241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댕냥댕냥</a:t>
            </a:r>
            <a:endParaRPr b="0" i="0" sz="4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925bb64f35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925bb64f35_1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2225" y="2849225"/>
            <a:ext cx="4831775" cy="245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925bb64f35_1_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4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/>
            </a:br>
            <a:endParaRPr/>
          </a:p>
        </p:txBody>
      </p:sp>
      <p:sp>
        <p:nvSpPr>
          <p:cNvPr id="295" name="Google Shape;295;g925bb64f35_1_35"/>
          <p:cNvSpPr/>
          <p:nvPr/>
        </p:nvSpPr>
        <p:spPr>
          <a:xfrm>
            <a:off x="114875" y="75021"/>
            <a:ext cx="24759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Revenue model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96" name="Google Shape;296;g925bb64f35_1_35"/>
          <p:cNvGrpSpPr/>
          <p:nvPr/>
        </p:nvGrpSpPr>
        <p:grpSpPr>
          <a:xfrm>
            <a:off x="536394" y="688918"/>
            <a:ext cx="3999081" cy="1157100"/>
            <a:chOff x="2571016" y="2881848"/>
            <a:chExt cx="3999081" cy="1157100"/>
          </a:xfrm>
        </p:grpSpPr>
        <p:grpSp>
          <p:nvGrpSpPr>
            <p:cNvPr id="297" name="Google Shape;297;g925bb64f35_1_35"/>
            <p:cNvGrpSpPr/>
            <p:nvPr/>
          </p:nvGrpSpPr>
          <p:grpSpPr>
            <a:xfrm>
              <a:off x="2571016" y="2881848"/>
              <a:ext cx="1186500" cy="1157100"/>
              <a:chOff x="1225186" y="2897882"/>
              <a:chExt cx="1186500" cy="1157100"/>
            </a:xfrm>
          </p:grpSpPr>
          <p:sp>
            <p:nvSpPr>
              <p:cNvPr id="298" name="Google Shape;298;g925bb64f35_1_35"/>
              <p:cNvSpPr/>
              <p:nvPr/>
            </p:nvSpPr>
            <p:spPr>
              <a:xfrm>
                <a:off x="1225186" y="2897882"/>
                <a:ext cx="1186500" cy="1157100"/>
              </a:xfrm>
              <a:prstGeom prst="rect">
                <a:avLst/>
              </a:prstGeom>
              <a:solidFill>
                <a:schemeClr val="lt1"/>
              </a:solidFill>
              <a:ln cap="flat" cmpd="sng" w="76200">
                <a:solidFill>
                  <a:srgbClr val="39413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99" name="Google Shape;299;g925bb64f35_1_3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556363" y="2995235"/>
                <a:ext cx="524220" cy="6042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0" name="Google Shape;300;g925bb64f35_1_35"/>
              <p:cNvSpPr txBox="1"/>
              <p:nvPr/>
            </p:nvSpPr>
            <p:spPr>
              <a:xfrm>
                <a:off x="1377486" y="3723878"/>
                <a:ext cx="8820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rgbClr val="7F7F7F"/>
                    </a:solidFill>
                    <a:latin typeface="Jua"/>
                    <a:ea typeface="Jua"/>
                    <a:cs typeface="Jua"/>
                    <a:sym typeface="Jua"/>
                  </a:rPr>
                  <a:t>광고 배너</a:t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301" name="Google Shape;301;g925bb64f35_1_35"/>
            <p:cNvGrpSpPr/>
            <p:nvPr/>
          </p:nvGrpSpPr>
          <p:grpSpPr>
            <a:xfrm>
              <a:off x="3977297" y="2881848"/>
              <a:ext cx="1186509" cy="1157100"/>
              <a:chOff x="2642340" y="2897882"/>
              <a:chExt cx="1186509" cy="1157100"/>
            </a:xfrm>
          </p:grpSpPr>
          <p:sp>
            <p:nvSpPr>
              <p:cNvPr id="302" name="Google Shape;302;g925bb64f35_1_35"/>
              <p:cNvSpPr/>
              <p:nvPr/>
            </p:nvSpPr>
            <p:spPr>
              <a:xfrm>
                <a:off x="2642349" y="2897882"/>
                <a:ext cx="1186500" cy="1157100"/>
              </a:xfrm>
              <a:prstGeom prst="rect">
                <a:avLst/>
              </a:prstGeom>
              <a:solidFill>
                <a:schemeClr val="lt1"/>
              </a:solidFill>
              <a:ln cap="flat" cmpd="sng" w="76200">
                <a:solidFill>
                  <a:srgbClr val="39413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03" name="Google Shape;303;g925bb64f35_1_3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901791" y="2953850"/>
                <a:ext cx="667690" cy="6456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4" name="Google Shape;304;g925bb64f35_1_35"/>
              <p:cNvSpPr txBox="1"/>
              <p:nvPr/>
            </p:nvSpPr>
            <p:spPr>
              <a:xfrm>
                <a:off x="2642340" y="3723889"/>
                <a:ext cx="1186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rgbClr val="7F7F7F"/>
                    </a:solidFill>
                    <a:latin typeface="Jua"/>
                    <a:ea typeface="Jua"/>
                    <a:cs typeface="Jua"/>
                    <a:sym typeface="Jua"/>
                  </a:rPr>
                  <a:t>중개 수수료</a:t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305" name="Google Shape;305;g925bb64f35_1_35"/>
            <p:cNvGrpSpPr/>
            <p:nvPr/>
          </p:nvGrpSpPr>
          <p:grpSpPr>
            <a:xfrm>
              <a:off x="5383597" y="2881848"/>
              <a:ext cx="1186500" cy="1157100"/>
              <a:chOff x="4037767" y="2897882"/>
              <a:chExt cx="1186500" cy="1157100"/>
            </a:xfrm>
          </p:grpSpPr>
          <p:sp>
            <p:nvSpPr>
              <p:cNvPr id="306" name="Google Shape;306;g925bb64f35_1_35"/>
              <p:cNvSpPr/>
              <p:nvPr/>
            </p:nvSpPr>
            <p:spPr>
              <a:xfrm>
                <a:off x="4037767" y="2897882"/>
                <a:ext cx="1186500" cy="1157100"/>
              </a:xfrm>
              <a:prstGeom prst="rect">
                <a:avLst/>
              </a:prstGeom>
              <a:solidFill>
                <a:schemeClr val="lt1"/>
              </a:solidFill>
              <a:ln cap="flat" cmpd="sng" w="76200">
                <a:solidFill>
                  <a:srgbClr val="39413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07" name="Google Shape;307;g925bb64f35_1_3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346871" y="3049036"/>
                <a:ext cx="568366" cy="4966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Google Shape;308;g925bb64f35_1_35"/>
              <p:cNvSpPr txBox="1"/>
              <p:nvPr/>
            </p:nvSpPr>
            <p:spPr>
              <a:xfrm>
                <a:off x="4037767" y="3723889"/>
                <a:ext cx="1186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rgbClr val="7F7F7F"/>
                    </a:solidFill>
                    <a:latin typeface="Jua"/>
                    <a:ea typeface="Jua"/>
                    <a:cs typeface="Jua"/>
                    <a:sym typeface="Jua"/>
                  </a:rPr>
                  <a:t>보험 인센티브</a:t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</p:grpSp>
      <p:sp>
        <p:nvSpPr>
          <p:cNvPr id="309" name="Google Shape;309;g925bb64f35_1_35"/>
          <p:cNvSpPr txBox="1"/>
          <p:nvPr/>
        </p:nvSpPr>
        <p:spPr>
          <a:xfrm>
            <a:off x="418750" y="1991700"/>
            <a:ext cx="78594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1. 웹 페이지 내 광고 배너를 통한 수익입니다. 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반려동물에 대한 관심이 커짐에 따라 우리 웹사이트를 사용하는 소비자 및 상점주는 날이 갈수록 늘어날 것으로 예상돼 광고의 효과가 클 것으로 예상됩니다.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2. 등록한 상점을 대상으로 중개 수수료를 받습니다. 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3. 본 페이지를 통해 가입한 보험에 대해서 보험사에서 인센티브를 받을 수 있습니다. 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아직 구현하지는 않았지만 추후 반려동물 인증 시스템을 추가해 본 페이지 내에서 보험을 직접 가입할 수 있도록 확장할 수 있습니다.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912dc56f2a_2_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sj\Downloads\111158-dogs\png\dog-puppy-sitting-in-front-of-his-man.png" id="316" name="Google Shape;316;g912dc56f2a_2_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1452" y="2611797"/>
            <a:ext cx="453236" cy="4532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g912dc56f2a_2_543"/>
          <p:cNvGrpSpPr/>
          <p:nvPr/>
        </p:nvGrpSpPr>
        <p:grpSpPr>
          <a:xfrm>
            <a:off x="0" y="3795886"/>
            <a:ext cx="9144000" cy="1347517"/>
            <a:chOff x="0" y="3795886"/>
            <a:chExt cx="9144000" cy="1347517"/>
          </a:xfrm>
        </p:grpSpPr>
        <p:sp>
          <p:nvSpPr>
            <p:cNvPr id="318" name="Google Shape;318;g912dc56f2a_2_543"/>
            <p:cNvSpPr/>
            <p:nvPr/>
          </p:nvSpPr>
          <p:spPr>
            <a:xfrm>
              <a:off x="0" y="3795886"/>
              <a:ext cx="9144000" cy="140100"/>
            </a:xfrm>
            <a:prstGeom prst="rect">
              <a:avLst/>
            </a:prstGeom>
            <a:solidFill>
              <a:srgbClr val="FFE3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9" name="Google Shape;319;g912dc56f2a_2_543"/>
            <p:cNvSpPr/>
            <p:nvPr/>
          </p:nvSpPr>
          <p:spPr>
            <a:xfrm>
              <a:off x="0" y="4417703"/>
              <a:ext cx="9144000" cy="725700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g912dc56f2a_2_543"/>
            <p:cNvSpPr/>
            <p:nvPr/>
          </p:nvSpPr>
          <p:spPr>
            <a:xfrm>
              <a:off x="0" y="3935943"/>
              <a:ext cx="9144000" cy="579900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g912dc56f2a_2_543"/>
            <p:cNvSpPr/>
            <p:nvPr/>
          </p:nvSpPr>
          <p:spPr>
            <a:xfrm>
              <a:off x="0" y="4011910"/>
              <a:ext cx="9144000" cy="321900"/>
            </a:xfrm>
            <a:prstGeom prst="rect">
              <a:avLst/>
            </a:prstGeom>
            <a:solidFill>
              <a:srgbClr val="DE9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2" name="Google Shape;322;g912dc56f2a_2_543"/>
          <p:cNvSpPr/>
          <p:nvPr/>
        </p:nvSpPr>
        <p:spPr>
          <a:xfrm>
            <a:off x="2936900" y="555525"/>
            <a:ext cx="3392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3" name="Google Shape;323;g912dc56f2a_2_543"/>
          <p:cNvGrpSpPr/>
          <p:nvPr/>
        </p:nvGrpSpPr>
        <p:grpSpPr>
          <a:xfrm>
            <a:off x="2972775" y="3075806"/>
            <a:ext cx="1527900" cy="1848934"/>
            <a:chOff x="1051153" y="3075806"/>
            <a:chExt cx="1527900" cy="1848934"/>
          </a:xfrm>
        </p:grpSpPr>
        <p:sp>
          <p:nvSpPr>
            <p:cNvPr id="324" name="Google Shape;324;g912dc56f2a_2_543"/>
            <p:cNvSpPr/>
            <p:nvPr/>
          </p:nvSpPr>
          <p:spPr>
            <a:xfrm>
              <a:off x="1258006" y="4555440"/>
              <a:ext cx="1037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PART.2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25" name="Google Shape;325;g912dc56f2a_2_543"/>
            <p:cNvGrpSpPr/>
            <p:nvPr/>
          </p:nvGrpSpPr>
          <p:grpSpPr>
            <a:xfrm>
              <a:off x="1051153" y="3075806"/>
              <a:ext cx="1527900" cy="1440300"/>
              <a:chOff x="1051153" y="3075806"/>
              <a:chExt cx="1527900" cy="1440300"/>
            </a:xfrm>
          </p:grpSpPr>
          <p:sp>
            <p:nvSpPr>
              <p:cNvPr id="326" name="Google Shape;326;g912dc56f2a_2_543"/>
              <p:cNvSpPr/>
              <p:nvPr/>
            </p:nvSpPr>
            <p:spPr>
              <a:xfrm>
                <a:off x="1056658" y="3075806"/>
                <a:ext cx="1440300" cy="1440300"/>
              </a:xfrm>
              <a:prstGeom prst="rect">
                <a:avLst/>
              </a:prstGeom>
              <a:solidFill>
                <a:srgbClr val="3F3F3F"/>
              </a:soli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7" name="Google Shape;327;g912dc56f2a_2_543"/>
              <p:cNvSpPr txBox="1"/>
              <p:nvPr/>
            </p:nvSpPr>
            <p:spPr>
              <a:xfrm>
                <a:off x="1051153" y="3388550"/>
                <a:ext cx="15279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chemeClr val="lt1"/>
                    </a:solidFill>
                  </a:rPr>
                  <a:t>UseCase &amp; Scenario</a:t>
                </a:r>
                <a:endParaRPr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328" name="Google Shape;328;g912dc56f2a_2_543"/>
              <p:cNvSpPr/>
              <p:nvPr/>
            </p:nvSpPr>
            <p:spPr>
              <a:xfrm>
                <a:off x="2109631" y="4189834"/>
                <a:ext cx="216000" cy="144000"/>
              </a:xfrm>
              <a:prstGeom prst="notched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9" name="Google Shape;329;g912dc56f2a_2_543"/>
              <p:cNvSpPr txBox="1"/>
              <p:nvPr/>
            </p:nvSpPr>
            <p:spPr>
              <a:xfrm>
                <a:off x="1127353" y="3670275"/>
                <a:ext cx="13887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>
                    <a:solidFill>
                      <a:schemeClr val="lt1"/>
                    </a:solidFill>
                  </a:rPr>
                  <a:t>1. 펫 미용 예약 서비스</a:t>
                </a:r>
                <a:br>
                  <a:rPr b="1" lang="ko-KR" sz="800">
                    <a:solidFill>
                      <a:schemeClr val="lt1"/>
                    </a:solidFill>
                  </a:rPr>
                </a:br>
                <a:r>
                  <a:rPr b="1" lang="ko-KR" sz="800">
                    <a:solidFill>
                      <a:schemeClr val="lt1"/>
                    </a:solidFill>
                  </a:rPr>
                  <a:t>2. 펫 보험 추천 서비스</a:t>
                </a:r>
                <a:br>
                  <a:rPr b="1" lang="ko-KR" sz="800">
                    <a:solidFill>
                      <a:schemeClr val="lt1"/>
                    </a:solidFill>
                  </a:rPr>
                </a:br>
                <a:r>
                  <a:rPr b="1" lang="ko-KR" sz="800">
                    <a:solidFill>
                      <a:schemeClr val="lt1"/>
                    </a:solidFill>
                  </a:rPr>
                  <a:t>+ 시연 녹화 영상</a:t>
                </a:r>
                <a:br>
                  <a:rPr b="1" lang="ko-KR" sz="800">
                    <a:solidFill>
                      <a:schemeClr val="lt1"/>
                    </a:solidFill>
                  </a:rPr>
                </a:br>
                <a:r>
                  <a:rPr b="1" lang="ko-KR" sz="800">
                    <a:solidFill>
                      <a:schemeClr val="lt1"/>
                    </a:solidFill>
                  </a:rPr>
                  <a:t>+ 추</a:t>
                </a:r>
                <a:r>
                  <a:rPr b="1" lang="ko-KR" sz="800">
                    <a:solidFill>
                      <a:schemeClr val="lt1"/>
                    </a:solidFill>
                  </a:rPr>
                  <a:t>후 발전 방안</a:t>
                </a:r>
                <a:endParaRPr>
                  <a:solidFill>
                    <a:schemeClr val="dk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g912dc56f2a_2_799"/>
          <p:cNvGrpSpPr/>
          <p:nvPr/>
        </p:nvGrpSpPr>
        <p:grpSpPr>
          <a:xfrm>
            <a:off x="0" y="0"/>
            <a:ext cx="9144000" cy="5143504"/>
            <a:chOff x="0" y="0"/>
            <a:chExt cx="9144000" cy="5143504"/>
          </a:xfrm>
        </p:grpSpPr>
        <p:pic>
          <p:nvPicPr>
            <p:cNvPr id="335" name="Google Shape;335;g912dc56f2a_2_7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g912dc56f2a_2_7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1676" y="2253379"/>
              <a:ext cx="5151649" cy="289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g912dc56f2a_2_799"/>
          <p:cNvGrpSpPr/>
          <p:nvPr/>
        </p:nvGrpSpPr>
        <p:grpSpPr>
          <a:xfrm>
            <a:off x="5355229" y="49581"/>
            <a:ext cx="2492400" cy="2992167"/>
            <a:chOff x="957679" y="825804"/>
            <a:chExt cx="2492400" cy="2992167"/>
          </a:xfrm>
        </p:grpSpPr>
        <p:sp>
          <p:nvSpPr>
            <p:cNvPr id="338" name="Google Shape;338;g912dc56f2a_2_799"/>
            <p:cNvSpPr txBox="1"/>
            <p:nvPr/>
          </p:nvSpPr>
          <p:spPr>
            <a:xfrm>
              <a:off x="1464713" y="825804"/>
              <a:ext cx="1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912dc56f2a_2_799"/>
            <p:cNvSpPr txBox="1"/>
            <p:nvPr/>
          </p:nvSpPr>
          <p:spPr>
            <a:xfrm>
              <a:off x="1374946" y="2156251"/>
              <a:ext cx="1657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펫 보험 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추천 서비스</a:t>
              </a:r>
              <a:endParaRPr/>
            </a:p>
          </p:txBody>
        </p:sp>
        <p:sp>
          <p:nvSpPr>
            <p:cNvPr id="340" name="Google Shape;340;g912dc56f2a_2_799"/>
            <p:cNvSpPr/>
            <p:nvPr/>
          </p:nvSpPr>
          <p:spPr>
            <a:xfrm>
              <a:off x="957679" y="1325571"/>
              <a:ext cx="2492400" cy="2492400"/>
            </a:xfrm>
            <a:prstGeom prst="rect">
              <a:avLst/>
            </a:prstGeom>
            <a:noFill/>
            <a:ln cap="flat" cmpd="sng" w="190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41" name="Google Shape;341;g912dc56f2a_2_799"/>
          <p:cNvGrpSpPr/>
          <p:nvPr/>
        </p:nvGrpSpPr>
        <p:grpSpPr>
          <a:xfrm>
            <a:off x="1077339" y="48357"/>
            <a:ext cx="2492400" cy="2992167"/>
            <a:chOff x="957679" y="825804"/>
            <a:chExt cx="2492400" cy="2992167"/>
          </a:xfrm>
        </p:grpSpPr>
        <p:sp>
          <p:nvSpPr>
            <p:cNvPr id="342" name="Google Shape;342;g912dc56f2a_2_799"/>
            <p:cNvSpPr txBox="1"/>
            <p:nvPr/>
          </p:nvSpPr>
          <p:spPr>
            <a:xfrm>
              <a:off x="1464713" y="825804"/>
              <a:ext cx="1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912dc56f2a_2_799"/>
            <p:cNvSpPr txBox="1"/>
            <p:nvPr/>
          </p:nvSpPr>
          <p:spPr>
            <a:xfrm>
              <a:off x="1374945" y="2156251"/>
              <a:ext cx="1657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펫 미용 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예약 서비스</a:t>
              </a:r>
              <a:endParaRPr/>
            </a:p>
          </p:txBody>
        </p:sp>
        <p:sp>
          <p:nvSpPr>
            <p:cNvPr id="344" name="Google Shape;344;g912dc56f2a_2_799"/>
            <p:cNvSpPr/>
            <p:nvPr/>
          </p:nvSpPr>
          <p:spPr>
            <a:xfrm>
              <a:off x="957679" y="1325571"/>
              <a:ext cx="2492400" cy="2492400"/>
            </a:xfrm>
            <a:prstGeom prst="rect">
              <a:avLst/>
            </a:prstGeom>
            <a:noFill/>
            <a:ln cap="flat" cmpd="sng" w="190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g912dc56f2a_2_813"/>
          <p:cNvGrpSpPr/>
          <p:nvPr/>
        </p:nvGrpSpPr>
        <p:grpSpPr>
          <a:xfrm>
            <a:off x="0" y="0"/>
            <a:ext cx="9144000" cy="5143504"/>
            <a:chOff x="0" y="0"/>
            <a:chExt cx="9144000" cy="5143504"/>
          </a:xfrm>
        </p:grpSpPr>
        <p:pic>
          <p:nvPicPr>
            <p:cNvPr id="350" name="Google Shape;350;g912dc56f2a_2_8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g912dc56f2a_2_8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1676" y="2253379"/>
              <a:ext cx="5151649" cy="289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" name="Google Shape;352;g912dc56f2a_2_813"/>
          <p:cNvGrpSpPr/>
          <p:nvPr/>
        </p:nvGrpSpPr>
        <p:grpSpPr>
          <a:xfrm>
            <a:off x="1077339" y="48357"/>
            <a:ext cx="2492400" cy="2992167"/>
            <a:chOff x="957679" y="825804"/>
            <a:chExt cx="2492400" cy="2992167"/>
          </a:xfrm>
        </p:grpSpPr>
        <p:sp>
          <p:nvSpPr>
            <p:cNvPr id="353" name="Google Shape;353;g912dc56f2a_2_813"/>
            <p:cNvSpPr txBox="1"/>
            <p:nvPr/>
          </p:nvSpPr>
          <p:spPr>
            <a:xfrm>
              <a:off x="1464713" y="825804"/>
              <a:ext cx="1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912dc56f2a_2_813"/>
            <p:cNvSpPr txBox="1"/>
            <p:nvPr/>
          </p:nvSpPr>
          <p:spPr>
            <a:xfrm>
              <a:off x="1374945" y="2156251"/>
              <a:ext cx="1657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펫 미용 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예약 서비스</a:t>
              </a:r>
              <a:endParaRPr/>
            </a:p>
          </p:txBody>
        </p:sp>
        <p:sp>
          <p:nvSpPr>
            <p:cNvPr id="355" name="Google Shape;355;g912dc56f2a_2_813"/>
            <p:cNvSpPr/>
            <p:nvPr/>
          </p:nvSpPr>
          <p:spPr>
            <a:xfrm>
              <a:off x="957679" y="1325571"/>
              <a:ext cx="2492400" cy="2492400"/>
            </a:xfrm>
            <a:prstGeom prst="rect">
              <a:avLst/>
            </a:prstGeom>
            <a:noFill/>
            <a:ln cap="flat" cmpd="sng" w="190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912dc56f2a_2_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g912dc56f2a_2_709"/>
          <p:cNvGrpSpPr/>
          <p:nvPr/>
        </p:nvGrpSpPr>
        <p:grpSpPr>
          <a:xfrm>
            <a:off x="-3" y="-2063"/>
            <a:ext cx="9144002" cy="5147618"/>
            <a:chOff x="-3" y="-1"/>
            <a:chExt cx="9144002" cy="5147618"/>
          </a:xfrm>
        </p:grpSpPr>
        <p:sp>
          <p:nvSpPr>
            <p:cNvPr id="363" name="Google Shape;363;g912dc56f2a_2_709"/>
            <p:cNvSpPr/>
            <p:nvPr/>
          </p:nvSpPr>
          <p:spPr>
            <a:xfrm>
              <a:off x="-3" y="267494"/>
              <a:ext cx="9144000" cy="70200"/>
            </a:xfrm>
            <a:prstGeom prst="rect">
              <a:avLst/>
            </a:prstGeom>
            <a:solidFill>
              <a:srgbClr val="FF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g912dc56f2a_2_709"/>
            <p:cNvSpPr/>
            <p:nvPr/>
          </p:nvSpPr>
          <p:spPr>
            <a:xfrm>
              <a:off x="-2" y="-1"/>
              <a:ext cx="9144000" cy="2676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5" name="Google Shape;365;g912dc56f2a_2_709"/>
            <p:cNvCxnSpPr/>
            <p:nvPr/>
          </p:nvCxnSpPr>
          <p:spPr>
            <a:xfrm>
              <a:off x="0" y="5096222"/>
              <a:ext cx="8611800" cy="0"/>
            </a:xfrm>
            <a:prstGeom prst="straightConnector1">
              <a:avLst/>
            </a:prstGeom>
            <a:noFill/>
            <a:ln cap="flat" cmpd="sng" w="9525">
              <a:solidFill>
                <a:srgbClr val="394131"/>
              </a:solidFill>
              <a:prstDash val="dash"/>
              <a:round/>
              <a:headEnd len="sm" w="sm" type="none"/>
              <a:tailEnd len="sm" w="sm" type="none"/>
            </a:ln>
          </p:spPr>
        </p:cxnSp>
        <p:pic>
          <p:nvPicPr>
            <p:cNvPr descr="C:\Users\asj\Downloads\111158-dogs\png\dog-with-belt-walking-with-a-man.png" id="366" name="Google Shape;366;g912dc56f2a_2_709"/>
            <p:cNvPicPr preferRelativeResize="0"/>
            <p:nvPr/>
          </p:nvPicPr>
          <p:blipFill rotWithShape="1">
            <a:blip r:embed="rId4">
              <a:alphaModFix/>
            </a:blip>
            <a:srcRect b="7918" l="18692" r="0" t="0"/>
            <a:stretch/>
          </p:blipFill>
          <p:spPr>
            <a:xfrm flipH="1">
              <a:off x="8611751" y="4556014"/>
              <a:ext cx="532248" cy="5916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7" name="Google Shape;367;g912dc56f2a_2_709"/>
            <p:cNvGrpSpPr/>
            <p:nvPr/>
          </p:nvGrpSpPr>
          <p:grpSpPr>
            <a:xfrm>
              <a:off x="213450" y="92788"/>
              <a:ext cx="4491995" cy="678762"/>
              <a:chOff x="213450" y="92788"/>
              <a:chExt cx="4491995" cy="678762"/>
            </a:xfrm>
          </p:grpSpPr>
          <p:sp>
            <p:nvSpPr>
              <p:cNvPr id="368" name="Google Shape;368;g912dc56f2a_2_709"/>
              <p:cNvSpPr txBox="1"/>
              <p:nvPr/>
            </p:nvSpPr>
            <p:spPr>
              <a:xfrm>
                <a:off x="1032845" y="373650"/>
                <a:ext cx="3672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pic>
            <p:nvPicPr>
              <p:cNvPr descr="C:\Users\asj\Downloads\111158-dogs\png\dog-smelling-a-bone.png" id="369" name="Google Shape;369;g912dc56f2a_2_70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13450" y="92788"/>
                <a:ext cx="678762" cy="6787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0" name="Google Shape;370;g912dc56f2a_2_709"/>
            <p:cNvSpPr/>
            <p:nvPr/>
          </p:nvSpPr>
          <p:spPr>
            <a:xfrm>
              <a:off x="8343351" y="4761900"/>
              <a:ext cx="268500" cy="179700"/>
            </a:xfrm>
            <a:prstGeom prst="wedgeRoundRectCallout">
              <a:avLst>
                <a:gd fmla="val 42805" name="adj1"/>
                <a:gd fmla="val 71384" name="adj2"/>
                <a:gd fmla="val 16667" name="adj3"/>
              </a:avLst>
            </a:prstGeom>
            <a:solidFill>
              <a:schemeClr val="lt1"/>
            </a:solidFill>
            <a:ln cap="flat" cmpd="sng" w="12700">
              <a:solidFill>
                <a:srgbClr val="3941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rgbClr val="39413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900">
                <a:solidFill>
                  <a:srgbClr val="3941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1" name="Google Shape;371;g912dc56f2a_2_709"/>
            <p:cNvGrpSpPr/>
            <p:nvPr/>
          </p:nvGrpSpPr>
          <p:grpSpPr>
            <a:xfrm>
              <a:off x="1451671" y="1078508"/>
              <a:ext cx="5867729" cy="3106366"/>
              <a:chOff x="1451696" y="1018571"/>
              <a:chExt cx="5867729" cy="3106366"/>
            </a:xfrm>
          </p:grpSpPr>
          <p:grpSp>
            <p:nvGrpSpPr>
              <p:cNvPr id="372" name="Google Shape;372;g912dc56f2a_2_709"/>
              <p:cNvGrpSpPr/>
              <p:nvPr/>
            </p:nvGrpSpPr>
            <p:grpSpPr>
              <a:xfrm>
                <a:off x="1451696" y="1018571"/>
                <a:ext cx="5708368" cy="3106366"/>
                <a:chOff x="1717791" y="1059536"/>
                <a:chExt cx="5708368" cy="3106366"/>
              </a:xfrm>
            </p:grpSpPr>
            <p:grpSp>
              <p:nvGrpSpPr>
                <p:cNvPr id="373" name="Google Shape;373;g912dc56f2a_2_709"/>
                <p:cNvGrpSpPr/>
                <p:nvPr/>
              </p:nvGrpSpPr>
              <p:grpSpPr>
                <a:xfrm>
                  <a:off x="1717791" y="3220082"/>
                  <a:ext cx="5600504" cy="945820"/>
                  <a:chOff x="673916" y="2822086"/>
                  <a:chExt cx="5600504" cy="945820"/>
                </a:xfrm>
              </p:grpSpPr>
              <p:grpSp>
                <p:nvGrpSpPr>
                  <p:cNvPr id="374" name="Google Shape;374;g912dc56f2a_2_709"/>
                  <p:cNvGrpSpPr/>
                  <p:nvPr/>
                </p:nvGrpSpPr>
                <p:grpSpPr>
                  <a:xfrm rot="10800000">
                    <a:off x="1605707" y="2822086"/>
                    <a:ext cx="914210" cy="380834"/>
                    <a:chOff x="965446" y="627540"/>
                    <a:chExt cx="554100" cy="1015016"/>
                  </a:xfrm>
                </p:grpSpPr>
                <p:sp>
                  <p:nvSpPr>
                    <p:cNvPr id="375" name="Google Shape;375;g912dc56f2a_2_709"/>
                    <p:cNvSpPr/>
                    <p:nvPr/>
                  </p:nvSpPr>
                  <p:spPr>
                    <a:xfrm rot="5400000">
                      <a:off x="757846" y="880856"/>
                      <a:ext cx="969300" cy="554100"/>
                    </a:xfrm>
                    <a:prstGeom prst="homePlate">
                      <a:avLst>
                        <a:gd fmla="val 50000" name="adj"/>
                      </a:avLst>
                    </a:prstGeom>
                    <a:solidFill>
                      <a:srgbClr val="7F7F7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p:txBody>
                </p:sp>
                <p:sp>
                  <p:nvSpPr>
                    <p:cNvPr id="376" name="Google Shape;376;g912dc56f2a_2_709"/>
                    <p:cNvSpPr/>
                    <p:nvPr/>
                  </p:nvSpPr>
                  <p:spPr>
                    <a:xfrm rot="5400000">
                      <a:off x="757846" y="835140"/>
                      <a:ext cx="969300" cy="554100"/>
                    </a:xfrm>
                    <a:prstGeom prst="homePlate">
                      <a:avLst>
                        <a:gd fmla="val 50000" name="adj"/>
                      </a:avLst>
                    </a:prstGeom>
                    <a:solidFill>
                      <a:srgbClr val="D4772A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p:txBody>
                </p:sp>
              </p:grpSp>
              <p:sp>
                <p:nvSpPr>
                  <p:cNvPr id="377" name="Google Shape;377;g912dc56f2a_2_709"/>
                  <p:cNvSpPr/>
                  <p:nvPr/>
                </p:nvSpPr>
                <p:spPr>
                  <a:xfrm flipH="1">
                    <a:off x="673916" y="3075806"/>
                    <a:ext cx="432000" cy="692100"/>
                  </a:xfrm>
                  <a:prstGeom prst="homePlate">
                    <a:avLst>
                      <a:gd fmla="val 25148" name="adj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78" name="Google Shape;378;g912dc56f2a_2_709"/>
                  <p:cNvSpPr/>
                  <p:nvPr/>
                </p:nvSpPr>
                <p:spPr>
                  <a:xfrm>
                    <a:off x="881352" y="3075806"/>
                    <a:ext cx="5274900" cy="692100"/>
                  </a:xfrm>
                  <a:prstGeom prst="homePlate">
                    <a:avLst>
                      <a:gd fmla="val 25148" name="adj"/>
                    </a:avLst>
                  </a:prstGeom>
                  <a:solidFill>
                    <a:srgbClr val="DE965A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79" name="Google Shape;379;g912dc56f2a_2_709"/>
                  <p:cNvSpPr/>
                  <p:nvPr/>
                </p:nvSpPr>
                <p:spPr>
                  <a:xfrm>
                    <a:off x="971600" y="3133871"/>
                    <a:ext cx="576000" cy="5760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rgbClr val="7F7F7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pic>
                <p:nvPicPr>
                  <p:cNvPr descr="C:\Users\asj\Downloads\dog.png" id="380" name="Google Shape;380;g912dc56f2a_2_709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1105916" y="3277307"/>
                    <a:ext cx="307431" cy="3074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1" name="Google Shape;381;g912dc56f2a_2_709"/>
                  <p:cNvSpPr txBox="1"/>
                  <p:nvPr/>
                </p:nvSpPr>
                <p:spPr>
                  <a:xfrm>
                    <a:off x="2519921" y="3288544"/>
                    <a:ext cx="3754500" cy="267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just">
                      <a:spcBef>
                        <a:spcPts val="0"/>
                      </a:spcBef>
                      <a:spcAft>
                        <a:spcPts val="0"/>
                      </a:spcAft>
                      <a:buSzPts val="11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서비스 사용자의 초기 정보 입력 및 확인</a:t>
                    </a:r>
                    <a:endParaRPr sz="1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2" name="Google Shape;382;g912dc56f2a_2_709"/>
                <p:cNvGrpSpPr/>
                <p:nvPr/>
              </p:nvGrpSpPr>
              <p:grpSpPr>
                <a:xfrm>
                  <a:off x="1717791" y="2139806"/>
                  <a:ext cx="5600504" cy="945826"/>
                  <a:chOff x="673916" y="1585273"/>
                  <a:chExt cx="5600504" cy="945826"/>
                </a:xfrm>
              </p:grpSpPr>
              <p:grpSp>
                <p:nvGrpSpPr>
                  <p:cNvPr id="383" name="Google Shape;383;g912dc56f2a_2_709"/>
                  <p:cNvGrpSpPr/>
                  <p:nvPr/>
                </p:nvGrpSpPr>
                <p:grpSpPr>
                  <a:xfrm rot="10800000">
                    <a:off x="1605712" y="1585273"/>
                    <a:ext cx="914210" cy="380834"/>
                    <a:chOff x="965446" y="627540"/>
                    <a:chExt cx="554100" cy="1015016"/>
                  </a:xfrm>
                </p:grpSpPr>
                <p:sp>
                  <p:nvSpPr>
                    <p:cNvPr id="384" name="Google Shape;384;g912dc56f2a_2_709"/>
                    <p:cNvSpPr/>
                    <p:nvPr/>
                  </p:nvSpPr>
                  <p:spPr>
                    <a:xfrm rot="5400000">
                      <a:off x="757846" y="880856"/>
                      <a:ext cx="969300" cy="554100"/>
                    </a:xfrm>
                    <a:prstGeom prst="homePlate">
                      <a:avLst>
                        <a:gd fmla="val 50000" name="adj"/>
                      </a:avLst>
                    </a:prstGeom>
                    <a:solidFill>
                      <a:srgbClr val="7F7F7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p:txBody>
                </p:sp>
                <p:sp>
                  <p:nvSpPr>
                    <p:cNvPr id="385" name="Google Shape;385;g912dc56f2a_2_709"/>
                    <p:cNvSpPr/>
                    <p:nvPr/>
                  </p:nvSpPr>
                  <p:spPr>
                    <a:xfrm rot="5400000">
                      <a:off x="757846" y="835140"/>
                      <a:ext cx="969300" cy="554100"/>
                    </a:xfrm>
                    <a:prstGeom prst="homePlate">
                      <a:avLst>
                        <a:gd fmla="val 50000" name="adj"/>
                      </a:avLst>
                    </a:prstGeom>
                    <a:solidFill>
                      <a:srgbClr val="FF8D37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p:txBody>
                </p:sp>
              </p:grpSp>
              <p:sp>
                <p:nvSpPr>
                  <p:cNvPr id="386" name="Google Shape;386;g912dc56f2a_2_709"/>
                  <p:cNvSpPr/>
                  <p:nvPr/>
                </p:nvSpPr>
                <p:spPr>
                  <a:xfrm flipH="1">
                    <a:off x="673916" y="1838999"/>
                    <a:ext cx="432000" cy="692100"/>
                  </a:xfrm>
                  <a:prstGeom prst="homePlate">
                    <a:avLst>
                      <a:gd fmla="val 25148" name="adj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87" name="Google Shape;387;g912dc56f2a_2_709"/>
                  <p:cNvSpPr/>
                  <p:nvPr/>
                </p:nvSpPr>
                <p:spPr>
                  <a:xfrm>
                    <a:off x="881352" y="1838993"/>
                    <a:ext cx="5274900" cy="692100"/>
                  </a:xfrm>
                  <a:prstGeom prst="homePlate">
                    <a:avLst>
                      <a:gd fmla="val 25148" name="adj"/>
                    </a:avLst>
                  </a:prstGeom>
                  <a:solidFill>
                    <a:srgbClr val="FFB66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88" name="Google Shape;388;g912dc56f2a_2_709"/>
                  <p:cNvSpPr/>
                  <p:nvPr/>
                </p:nvSpPr>
                <p:spPr>
                  <a:xfrm>
                    <a:off x="971600" y="1897058"/>
                    <a:ext cx="576000" cy="5760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rgbClr val="7F7F7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pic>
                <p:nvPicPr>
                  <p:cNvPr descr="C:\Users\asj\Downloads\give.png" id="389" name="Google Shape;389;g912dc56f2a_2_709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1105212" y="2031376"/>
                    <a:ext cx="307431" cy="3074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90" name="Google Shape;390;g912dc56f2a_2_709"/>
                  <p:cNvSpPr txBox="1"/>
                  <p:nvPr/>
                </p:nvSpPr>
                <p:spPr>
                  <a:xfrm>
                    <a:off x="2519921" y="2077708"/>
                    <a:ext cx="3754500" cy="41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just">
                      <a:spcBef>
                        <a:spcPts val="0"/>
                      </a:spcBef>
                      <a:spcAft>
                        <a:spcPts val="0"/>
                      </a:spcAft>
                      <a:buSzPts val="11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핀테크 이용번호를 이용해 해당 계좌와 연동되는 QR코드 발급</a:t>
                    </a:r>
                    <a:endParaRPr sz="1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g912dc56f2a_2_709"/>
                <p:cNvGrpSpPr/>
                <p:nvPr/>
              </p:nvGrpSpPr>
              <p:grpSpPr>
                <a:xfrm>
                  <a:off x="1717791" y="1059536"/>
                  <a:ext cx="5708368" cy="945820"/>
                  <a:chOff x="1717791" y="1265486"/>
                  <a:chExt cx="5708368" cy="945820"/>
                </a:xfrm>
              </p:grpSpPr>
              <p:grpSp>
                <p:nvGrpSpPr>
                  <p:cNvPr id="392" name="Google Shape;392;g912dc56f2a_2_709"/>
                  <p:cNvGrpSpPr/>
                  <p:nvPr/>
                </p:nvGrpSpPr>
                <p:grpSpPr>
                  <a:xfrm rot="10800000">
                    <a:off x="2649590" y="1265486"/>
                    <a:ext cx="914210" cy="380834"/>
                    <a:chOff x="965446" y="627540"/>
                    <a:chExt cx="554100" cy="1015016"/>
                  </a:xfrm>
                </p:grpSpPr>
                <p:sp>
                  <p:nvSpPr>
                    <p:cNvPr id="393" name="Google Shape;393;g912dc56f2a_2_709"/>
                    <p:cNvSpPr/>
                    <p:nvPr/>
                  </p:nvSpPr>
                  <p:spPr>
                    <a:xfrm rot="5400000">
                      <a:off x="757846" y="880856"/>
                      <a:ext cx="969300" cy="554100"/>
                    </a:xfrm>
                    <a:prstGeom prst="homePlate">
                      <a:avLst>
                        <a:gd fmla="val 50000" name="adj"/>
                      </a:avLst>
                    </a:prstGeom>
                    <a:solidFill>
                      <a:srgbClr val="7F7F7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p:txBody>
                </p:sp>
                <p:sp>
                  <p:nvSpPr>
                    <p:cNvPr id="394" name="Google Shape;394;g912dc56f2a_2_709"/>
                    <p:cNvSpPr/>
                    <p:nvPr/>
                  </p:nvSpPr>
                  <p:spPr>
                    <a:xfrm rot="5400000">
                      <a:off x="757846" y="835140"/>
                      <a:ext cx="969300" cy="554100"/>
                    </a:xfrm>
                    <a:prstGeom prst="homePlate">
                      <a:avLst>
                        <a:gd fmla="val 50000" name="adj"/>
                      </a:avLst>
                    </a:prstGeom>
                    <a:solidFill>
                      <a:srgbClr val="FFBD8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p:txBody>
                </p:sp>
              </p:grpSp>
              <p:sp>
                <p:nvSpPr>
                  <p:cNvPr id="395" name="Google Shape;395;g912dc56f2a_2_709"/>
                  <p:cNvSpPr/>
                  <p:nvPr/>
                </p:nvSpPr>
                <p:spPr>
                  <a:xfrm flipH="1">
                    <a:off x="1717791" y="1519204"/>
                    <a:ext cx="432000" cy="692100"/>
                  </a:xfrm>
                  <a:prstGeom prst="homePlate">
                    <a:avLst>
                      <a:gd fmla="val 25148" name="adj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96" name="Google Shape;396;g912dc56f2a_2_709"/>
                  <p:cNvSpPr/>
                  <p:nvPr/>
                </p:nvSpPr>
                <p:spPr>
                  <a:xfrm>
                    <a:off x="1925227" y="1519206"/>
                    <a:ext cx="5274900" cy="692100"/>
                  </a:xfrm>
                  <a:prstGeom prst="homePlate">
                    <a:avLst>
                      <a:gd fmla="val 25148" name="adj"/>
                    </a:avLst>
                  </a:prstGeom>
                  <a:solidFill>
                    <a:srgbClr val="FFE3C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97" name="Google Shape;397;g912dc56f2a_2_709"/>
                  <p:cNvSpPr txBox="1"/>
                  <p:nvPr/>
                </p:nvSpPr>
                <p:spPr>
                  <a:xfrm>
                    <a:off x="2690571" y="1745390"/>
                    <a:ext cx="882000" cy="267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ko-KR" sz="1200">
                        <a:solidFill>
                          <a:srgbClr val="3F3F3F"/>
                        </a:solidFill>
                      </a:rPr>
                      <a:t>메인</a:t>
                    </a:r>
                    <a:endParaRPr b="1" sz="1200">
                      <a:solidFill>
                        <a:srgbClr val="3F3F3F"/>
                      </a:solidFill>
                    </a:endParaRPr>
                  </a:p>
                </p:txBody>
              </p:sp>
              <p:sp>
                <p:nvSpPr>
                  <p:cNvPr id="398" name="Google Shape;398;g912dc56f2a_2_709"/>
                  <p:cNvSpPr txBox="1"/>
                  <p:nvPr/>
                </p:nvSpPr>
                <p:spPr>
                  <a:xfrm>
                    <a:off x="3671659" y="1611388"/>
                    <a:ext cx="3754500" cy="507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g912dc56f2a_2_709"/>
                  <p:cNvSpPr/>
                  <p:nvPr/>
                </p:nvSpPr>
                <p:spPr>
                  <a:xfrm>
                    <a:off x="2015475" y="1577271"/>
                    <a:ext cx="576000" cy="5760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rgbClr val="7F7F7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pic>
                <p:nvPicPr>
                  <p:cNvPr descr="C:\Users\asj\Downloads\cat.png" id="400" name="Google Shape;400;g912dc56f2a_2_709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2149791" y="1730761"/>
                    <a:ext cx="307431" cy="3074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401" name="Google Shape;401;g912dc56f2a_2_709"/>
              <p:cNvSpPr txBox="1"/>
              <p:nvPr/>
            </p:nvSpPr>
            <p:spPr>
              <a:xfrm>
                <a:off x="3274525" y="1498470"/>
                <a:ext cx="4044900" cy="26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이미지슬라이드형식의 광고 배너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g912dc56f2a_2_709"/>
              <p:cNvSpPr txBox="1"/>
              <p:nvPr/>
            </p:nvSpPr>
            <p:spPr>
              <a:xfrm>
                <a:off x="2392525" y="2507125"/>
                <a:ext cx="882000" cy="41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1" lang="ko-KR" sz="1200">
                    <a:solidFill>
                      <a:srgbClr val="3F3F3F"/>
                    </a:solidFill>
                  </a:rPr>
                  <a:t>QR코드 발급</a:t>
                </a:r>
                <a:endParaRPr b="1" sz="1200">
                  <a:solidFill>
                    <a:srgbClr val="3F3F3F"/>
                  </a:solidFill>
                </a:endParaRPr>
              </a:p>
            </p:txBody>
          </p:sp>
          <p:sp>
            <p:nvSpPr>
              <p:cNvPr id="403" name="Google Shape;403;g912dc56f2a_2_709"/>
              <p:cNvSpPr txBox="1"/>
              <p:nvPr/>
            </p:nvSpPr>
            <p:spPr>
              <a:xfrm>
                <a:off x="2392525" y="3637850"/>
                <a:ext cx="984000" cy="26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F3F3F"/>
                    </a:solidFill>
                  </a:rPr>
                  <a:t>마이페이지 </a:t>
                </a:r>
                <a:endParaRPr b="1" sz="1200">
                  <a:solidFill>
                    <a:srgbClr val="3F3F3F"/>
                  </a:solidFill>
                </a:endParaRPr>
              </a:p>
            </p:txBody>
          </p:sp>
        </p:grpSp>
      </p:grpSp>
      <p:sp>
        <p:nvSpPr>
          <p:cNvPr id="404" name="Google Shape;404;g912dc56f2a_2_709"/>
          <p:cNvSpPr/>
          <p:nvPr/>
        </p:nvSpPr>
        <p:spPr>
          <a:xfrm>
            <a:off x="1136375" y="350796"/>
            <a:ext cx="24759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펫 미용 예약 서비스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925bb64f35_1_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925bb64f35_1_759"/>
          <p:cNvSpPr/>
          <p:nvPr/>
        </p:nvSpPr>
        <p:spPr>
          <a:xfrm>
            <a:off x="-3" y="265431"/>
            <a:ext cx="9144000" cy="70200"/>
          </a:xfrm>
          <a:prstGeom prst="rect">
            <a:avLst/>
          </a:prstGeom>
          <a:solidFill>
            <a:srgbClr val="FFB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g925bb64f35_1_759"/>
          <p:cNvSpPr/>
          <p:nvPr/>
        </p:nvSpPr>
        <p:spPr>
          <a:xfrm>
            <a:off x="-2" y="-2063"/>
            <a:ext cx="9144000" cy="267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3" name="Google Shape;413;g925bb64f35_1_759"/>
          <p:cNvCxnSpPr/>
          <p:nvPr/>
        </p:nvCxnSpPr>
        <p:spPr>
          <a:xfrm>
            <a:off x="0" y="5094159"/>
            <a:ext cx="8611800" cy="0"/>
          </a:xfrm>
          <a:prstGeom prst="straightConnector1">
            <a:avLst/>
          </a:prstGeom>
          <a:noFill/>
          <a:ln cap="flat" cmpd="sng" w="9525">
            <a:solidFill>
              <a:srgbClr val="39413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:\Users\asj\Downloads\111158-dogs\png\dog-with-belt-walking-with-a-man.png" id="414" name="Google Shape;414;g925bb64f35_1_759"/>
          <p:cNvPicPr preferRelativeResize="0"/>
          <p:nvPr/>
        </p:nvPicPr>
        <p:blipFill rotWithShape="1">
          <a:blip r:embed="rId4">
            <a:alphaModFix/>
          </a:blip>
          <a:srcRect b="7918" l="18692" r="0" t="0"/>
          <a:stretch/>
        </p:blipFill>
        <p:spPr>
          <a:xfrm flipH="1">
            <a:off x="8611751" y="4553952"/>
            <a:ext cx="532248" cy="591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g925bb64f35_1_759"/>
          <p:cNvGrpSpPr/>
          <p:nvPr/>
        </p:nvGrpSpPr>
        <p:grpSpPr>
          <a:xfrm>
            <a:off x="213450" y="90726"/>
            <a:ext cx="4491995" cy="678762"/>
            <a:chOff x="213450" y="92788"/>
            <a:chExt cx="4491995" cy="678762"/>
          </a:xfrm>
        </p:grpSpPr>
        <p:sp>
          <p:nvSpPr>
            <p:cNvPr id="416" name="Google Shape;416;g925bb64f35_1_759"/>
            <p:cNvSpPr txBox="1"/>
            <p:nvPr/>
          </p:nvSpPr>
          <p:spPr>
            <a:xfrm>
              <a:off x="1032845" y="373650"/>
              <a:ext cx="367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descr="C:\Users\asj\Downloads\111158-dogs\png\dog-smelling-a-bone.png" id="417" name="Google Shape;417;g925bb64f35_1_7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3450" y="92788"/>
              <a:ext cx="678762" cy="678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g925bb64f35_1_759"/>
          <p:cNvSpPr/>
          <p:nvPr/>
        </p:nvSpPr>
        <p:spPr>
          <a:xfrm>
            <a:off x="8343351" y="4759838"/>
            <a:ext cx="268500" cy="179700"/>
          </a:xfrm>
          <a:prstGeom prst="wedgeRoundRectCallout">
            <a:avLst>
              <a:gd fmla="val 42805" name="adj1"/>
              <a:gd fmla="val 71384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394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94131"/>
                </a:solidFill>
              </a:rPr>
              <a:t>2</a:t>
            </a:r>
            <a:endParaRPr sz="900">
              <a:solidFill>
                <a:srgbClr val="394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925bb64f35_1_759"/>
          <p:cNvSpPr/>
          <p:nvPr/>
        </p:nvSpPr>
        <p:spPr>
          <a:xfrm>
            <a:off x="1136375" y="350796"/>
            <a:ext cx="24759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펫 미용 예약 서비스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20" name="Google Shape;420;g925bb64f35_1_759"/>
          <p:cNvGrpSpPr/>
          <p:nvPr/>
        </p:nvGrpSpPr>
        <p:grpSpPr>
          <a:xfrm>
            <a:off x="245092" y="768067"/>
            <a:ext cx="5898242" cy="945820"/>
            <a:chOff x="1451696" y="1018571"/>
            <a:chExt cx="5867729" cy="945820"/>
          </a:xfrm>
        </p:grpSpPr>
        <p:grpSp>
          <p:nvGrpSpPr>
            <p:cNvPr id="421" name="Google Shape;421;g925bb64f35_1_759"/>
            <p:cNvGrpSpPr/>
            <p:nvPr/>
          </p:nvGrpSpPr>
          <p:grpSpPr>
            <a:xfrm>
              <a:off x="1451696" y="1018571"/>
              <a:ext cx="5708368" cy="945820"/>
              <a:chOff x="1717791" y="1265486"/>
              <a:chExt cx="5708368" cy="945820"/>
            </a:xfrm>
          </p:grpSpPr>
          <p:grpSp>
            <p:nvGrpSpPr>
              <p:cNvPr id="422" name="Google Shape;422;g925bb64f35_1_759"/>
              <p:cNvGrpSpPr/>
              <p:nvPr/>
            </p:nvGrpSpPr>
            <p:grpSpPr>
              <a:xfrm rot="10800000">
                <a:off x="2649590" y="1265486"/>
                <a:ext cx="914210" cy="380834"/>
                <a:chOff x="965446" y="627540"/>
                <a:chExt cx="554100" cy="1015016"/>
              </a:xfrm>
            </p:grpSpPr>
            <p:sp>
              <p:nvSpPr>
                <p:cNvPr id="423" name="Google Shape;423;g925bb64f35_1_759"/>
                <p:cNvSpPr/>
                <p:nvPr/>
              </p:nvSpPr>
              <p:spPr>
                <a:xfrm rot="5400000">
                  <a:off x="757846" y="880856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4" name="Google Shape;424;g925bb64f35_1_759"/>
                <p:cNvSpPr/>
                <p:nvPr/>
              </p:nvSpPr>
              <p:spPr>
                <a:xfrm rot="5400000">
                  <a:off x="757846" y="835140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FFBD8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425" name="Google Shape;425;g925bb64f35_1_759"/>
              <p:cNvSpPr/>
              <p:nvPr/>
            </p:nvSpPr>
            <p:spPr>
              <a:xfrm flipH="1">
                <a:off x="1717791" y="1519204"/>
                <a:ext cx="4320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6" name="Google Shape;426;g925bb64f35_1_759"/>
              <p:cNvSpPr/>
              <p:nvPr/>
            </p:nvSpPr>
            <p:spPr>
              <a:xfrm>
                <a:off x="1925227" y="1519206"/>
                <a:ext cx="52749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FFE3C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7" name="Google Shape;427;g925bb64f35_1_759"/>
              <p:cNvSpPr txBox="1"/>
              <p:nvPr/>
            </p:nvSpPr>
            <p:spPr>
              <a:xfrm>
                <a:off x="2690571" y="1745390"/>
                <a:ext cx="882000" cy="26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F3F3F"/>
                    </a:solidFill>
                  </a:rPr>
                  <a:t>메인</a:t>
                </a:r>
                <a:endParaRPr b="1" sz="1200">
                  <a:solidFill>
                    <a:srgbClr val="3F3F3F"/>
                  </a:solidFill>
                </a:endParaRPr>
              </a:p>
            </p:txBody>
          </p:sp>
          <p:sp>
            <p:nvSpPr>
              <p:cNvPr id="428" name="Google Shape;428;g925bb64f35_1_759"/>
              <p:cNvSpPr txBox="1"/>
              <p:nvPr/>
            </p:nvSpPr>
            <p:spPr>
              <a:xfrm>
                <a:off x="3671659" y="1611388"/>
                <a:ext cx="37545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g925bb64f35_1_759"/>
              <p:cNvSpPr/>
              <p:nvPr/>
            </p:nvSpPr>
            <p:spPr>
              <a:xfrm>
                <a:off x="2015475" y="1577271"/>
                <a:ext cx="576000" cy="576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asj\Downloads\cat.png" id="430" name="Google Shape;430;g925bb64f35_1_75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149791" y="1730761"/>
                <a:ext cx="307431" cy="3074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1" name="Google Shape;431;g925bb64f35_1_759"/>
            <p:cNvSpPr txBox="1"/>
            <p:nvPr/>
          </p:nvSpPr>
          <p:spPr>
            <a:xfrm>
              <a:off x="3274525" y="1498470"/>
              <a:ext cx="4044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이미지슬라이드형식의 광고 배너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2" name="Google Shape;432;g925bb64f35_1_7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75" y="2114076"/>
            <a:ext cx="2941325" cy="145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925bb64f35_1_7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2325" y="2114825"/>
            <a:ext cx="2941325" cy="145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925bb64f35_1_7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3275" y="2118675"/>
            <a:ext cx="2941325" cy="144457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925bb64f35_1_759"/>
          <p:cNvSpPr/>
          <p:nvPr/>
        </p:nvSpPr>
        <p:spPr>
          <a:xfrm>
            <a:off x="2785496" y="2731563"/>
            <a:ext cx="380100" cy="3330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g925bb64f35_1_759"/>
          <p:cNvSpPr/>
          <p:nvPr/>
        </p:nvSpPr>
        <p:spPr>
          <a:xfrm>
            <a:off x="5819546" y="2731563"/>
            <a:ext cx="380100" cy="3330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925bb64f35_1_8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925bb64f35_1_857"/>
          <p:cNvSpPr/>
          <p:nvPr/>
        </p:nvSpPr>
        <p:spPr>
          <a:xfrm>
            <a:off x="-3" y="265431"/>
            <a:ext cx="9144000" cy="70200"/>
          </a:xfrm>
          <a:prstGeom prst="rect">
            <a:avLst/>
          </a:prstGeom>
          <a:solidFill>
            <a:srgbClr val="FFB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g925bb64f35_1_857"/>
          <p:cNvSpPr/>
          <p:nvPr/>
        </p:nvSpPr>
        <p:spPr>
          <a:xfrm>
            <a:off x="-2" y="-2063"/>
            <a:ext cx="9144000" cy="267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5" name="Google Shape;445;g925bb64f35_1_857"/>
          <p:cNvCxnSpPr/>
          <p:nvPr/>
        </p:nvCxnSpPr>
        <p:spPr>
          <a:xfrm>
            <a:off x="0" y="5094159"/>
            <a:ext cx="8611800" cy="0"/>
          </a:xfrm>
          <a:prstGeom prst="straightConnector1">
            <a:avLst/>
          </a:prstGeom>
          <a:noFill/>
          <a:ln cap="flat" cmpd="sng" w="9525">
            <a:solidFill>
              <a:srgbClr val="39413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:\Users\asj\Downloads\111158-dogs\png\dog-with-belt-walking-with-a-man.png" id="446" name="Google Shape;446;g925bb64f35_1_857"/>
          <p:cNvPicPr preferRelativeResize="0"/>
          <p:nvPr/>
        </p:nvPicPr>
        <p:blipFill rotWithShape="1">
          <a:blip r:embed="rId4">
            <a:alphaModFix/>
          </a:blip>
          <a:srcRect b="7918" l="18692" r="0" t="0"/>
          <a:stretch/>
        </p:blipFill>
        <p:spPr>
          <a:xfrm flipH="1">
            <a:off x="8611751" y="4553952"/>
            <a:ext cx="532248" cy="591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g925bb64f35_1_857"/>
          <p:cNvGrpSpPr/>
          <p:nvPr/>
        </p:nvGrpSpPr>
        <p:grpSpPr>
          <a:xfrm>
            <a:off x="213450" y="90726"/>
            <a:ext cx="4491995" cy="678762"/>
            <a:chOff x="213450" y="92788"/>
            <a:chExt cx="4491995" cy="678762"/>
          </a:xfrm>
        </p:grpSpPr>
        <p:sp>
          <p:nvSpPr>
            <p:cNvPr id="448" name="Google Shape;448;g925bb64f35_1_857"/>
            <p:cNvSpPr txBox="1"/>
            <p:nvPr/>
          </p:nvSpPr>
          <p:spPr>
            <a:xfrm>
              <a:off x="1032845" y="373650"/>
              <a:ext cx="367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descr="C:\Users\asj\Downloads\111158-dogs\png\dog-smelling-a-bone.png" id="449" name="Google Shape;449;g925bb64f35_1_8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3450" y="92788"/>
              <a:ext cx="678762" cy="678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" name="Google Shape;450;g925bb64f35_1_857"/>
          <p:cNvSpPr/>
          <p:nvPr/>
        </p:nvSpPr>
        <p:spPr>
          <a:xfrm>
            <a:off x="8343351" y="4759838"/>
            <a:ext cx="268500" cy="179700"/>
          </a:xfrm>
          <a:prstGeom prst="wedgeRoundRectCallout">
            <a:avLst>
              <a:gd fmla="val 42805" name="adj1"/>
              <a:gd fmla="val 71384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394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94131"/>
                </a:solidFill>
              </a:rPr>
              <a:t>2</a:t>
            </a:r>
            <a:endParaRPr sz="900">
              <a:solidFill>
                <a:srgbClr val="394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925bb64f35_1_857"/>
          <p:cNvSpPr/>
          <p:nvPr/>
        </p:nvSpPr>
        <p:spPr>
          <a:xfrm>
            <a:off x="1136375" y="350796"/>
            <a:ext cx="24759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펫 미용 예약 서비스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52" name="Google Shape;452;g925bb64f35_1_857"/>
          <p:cNvGrpSpPr/>
          <p:nvPr/>
        </p:nvGrpSpPr>
        <p:grpSpPr>
          <a:xfrm rot="10800000">
            <a:off x="1176891" y="768053"/>
            <a:ext cx="914210" cy="380834"/>
            <a:chOff x="965446" y="627540"/>
            <a:chExt cx="554100" cy="1015016"/>
          </a:xfrm>
        </p:grpSpPr>
        <p:sp>
          <p:nvSpPr>
            <p:cNvPr id="453" name="Google Shape;453;g925bb64f35_1_857"/>
            <p:cNvSpPr/>
            <p:nvPr/>
          </p:nvSpPr>
          <p:spPr>
            <a:xfrm rot="5400000">
              <a:off x="757846" y="880856"/>
              <a:ext cx="969300" cy="554100"/>
            </a:xfrm>
            <a:prstGeom prst="homePlate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4" name="Google Shape;454;g925bb64f35_1_857"/>
            <p:cNvSpPr/>
            <p:nvPr/>
          </p:nvSpPr>
          <p:spPr>
            <a:xfrm rot="5400000">
              <a:off x="757846" y="835140"/>
              <a:ext cx="969300" cy="554100"/>
            </a:xfrm>
            <a:prstGeom prst="homePlate">
              <a:avLst>
                <a:gd fmla="val 50000" name="adj"/>
              </a:avLst>
            </a:prstGeom>
            <a:solidFill>
              <a:srgbClr val="FF8D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5" name="Google Shape;455;g925bb64f35_1_857"/>
          <p:cNvSpPr/>
          <p:nvPr/>
        </p:nvSpPr>
        <p:spPr>
          <a:xfrm flipH="1">
            <a:off x="245096" y="1021779"/>
            <a:ext cx="432000" cy="692100"/>
          </a:xfrm>
          <a:prstGeom prst="homePlate">
            <a:avLst>
              <a:gd fmla="val 25148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g925bb64f35_1_857"/>
          <p:cNvSpPr/>
          <p:nvPr/>
        </p:nvSpPr>
        <p:spPr>
          <a:xfrm>
            <a:off x="452531" y="1021773"/>
            <a:ext cx="5274900" cy="692100"/>
          </a:xfrm>
          <a:prstGeom prst="homePlate">
            <a:avLst>
              <a:gd fmla="val 25148" name="adj"/>
            </a:avLst>
          </a:prstGeom>
          <a:solidFill>
            <a:srgbClr val="FFB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g925bb64f35_1_857"/>
          <p:cNvSpPr/>
          <p:nvPr/>
        </p:nvSpPr>
        <p:spPr>
          <a:xfrm>
            <a:off x="542779" y="1079838"/>
            <a:ext cx="576000" cy="576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sj\Downloads\give.png" id="458" name="Google Shape;458;g925bb64f35_1_8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392" y="1214156"/>
            <a:ext cx="307431" cy="30743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925bb64f35_1_857"/>
          <p:cNvSpPr txBox="1"/>
          <p:nvPr/>
        </p:nvSpPr>
        <p:spPr>
          <a:xfrm>
            <a:off x="2091100" y="1260488"/>
            <a:ext cx="3754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핀테크 이용번호를 이용해 해당 계좌와 연동되는 QR코드 발급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925bb64f35_1_857"/>
          <p:cNvSpPr txBox="1"/>
          <p:nvPr/>
        </p:nvSpPr>
        <p:spPr>
          <a:xfrm>
            <a:off x="1185925" y="1176338"/>
            <a:ext cx="88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200">
                <a:solidFill>
                  <a:srgbClr val="3F3F3F"/>
                </a:solidFill>
              </a:rPr>
              <a:t>QR코드 발급</a:t>
            </a:r>
            <a:endParaRPr b="1" sz="1200">
              <a:solidFill>
                <a:srgbClr val="3F3F3F"/>
              </a:solidFill>
            </a:endParaRPr>
          </a:p>
        </p:txBody>
      </p:sp>
      <p:pic>
        <p:nvPicPr>
          <p:cNvPr id="461" name="Google Shape;461;g925bb64f35_1_8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325" y="2171200"/>
            <a:ext cx="4141994" cy="187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925bb64f35_1_8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2139926"/>
            <a:ext cx="4208500" cy="1905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925bb64f35_1_857"/>
          <p:cNvSpPr/>
          <p:nvPr/>
        </p:nvSpPr>
        <p:spPr>
          <a:xfrm>
            <a:off x="4277096" y="3098813"/>
            <a:ext cx="380100" cy="3330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925bb64f35_1_9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925bb64f35_1_946"/>
          <p:cNvSpPr/>
          <p:nvPr/>
        </p:nvSpPr>
        <p:spPr>
          <a:xfrm>
            <a:off x="-3" y="265431"/>
            <a:ext cx="9144000" cy="70200"/>
          </a:xfrm>
          <a:prstGeom prst="rect">
            <a:avLst/>
          </a:prstGeom>
          <a:solidFill>
            <a:srgbClr val="FFB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g925bb64f35_1_946"/>
          <p:cNvSpPr/>
          <p:nvPr/>
        </p:nvSpPr>
        <p:spPr>
          <a:xfrm>
            <a:off x="-2" y="-2063"/>
            <a:ext cx="9144000" cy="267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2" name="Google Shape;472;g925bb64f35_1_946"/>
          <p:cNvCxnSpPr/>
          <p:nvPr/>
        </p:nvCxnSpPr>
        <p:spPr>
          <a:xfrm>
            <a:off x="0" y="5094159"/>
            <a:ext cx="8611800" cy="0"/>
          </a:xfrm>
          <a:prstGeom prst="straightConnector1">
            <a:avLst/>
          </a:prstGeom>
          <a:noFill/>
          <a:ln cap="flat" cmpd="sng" w="9525">
            <a:solidFill>
              <a:srgbClr val="39413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:\Users\asj\Downloads\111158-dogs\png\dog-with-belt-walking-with-a-man.png" id="473" name="Google Shape;473;g925bb64f35_1_946"/>
          <p:cNvPicPr preferRelativeResize="0"/>
          <p:nvPr/>
        </p:nvPicPr>
        <p:blipFill rotWithShape="1">
          <a:blip r:embed="rId4">
            <a:alphaModFix/>
          </a:blip>
          <a:srcRect b="7918" l="18692" r="0" t="0"/>
          <a:stretch/>
        </p:blipFill>
        <p:spPr>
          <a:xfrm flipH="1">
            <a:off x="8611751" y="4553952"/>
            <a:ext cx="532248" cy="591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g925bb64f35_1_946"/>
          <p:cNvGrpSpPr/>
          <p:nvPr/>
        </p:nvGrpSpPr>
        <p:grpSpPr>
          <a:xfrm>
            <a:off x="213450" y="90726"/>
            <a:ext cx="4491995" cy="678762"/>
            <a:chOff x="213450" y="92788"/>
            <a:chExt cx="4491995" cy="678762"/>
          </a:xfrm>
        </p:grpSpPr>
        <p:sp>
          <p:nvSpPr>
            <p:cNvPr id="475" name="Google Shape;475;g925bb64f35_1_946"/>
            <p:cNvSpPr txBox="1"/>
            <p:nvPr/>
          </p:nvSpPr>
          <p:spPr>
            <a:xfrm>
              <a:off x="1032845" y="373650"/>
              <a:ext cx="367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descr="C:\Users\asj\Downloads\111158-dogs\png\dog-smelling-a-bone.png" id="476" name="Google Shape;476;g925bb64f35_1_9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3450" y="92788"/>
              <a:ext cx="678762" cy="678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g925bb64f35_1_946"/>
          <p:cNvSpPr/>
          <p:nvPr/>
        </p:nvSpPr>
        <p:spPr>
          <a:xfrm>
            <a:off x="8343351" y="4759838"/>
            <a:ext cx="268500" cy="179700"/>
          </a:xfrm>
          <a:prstGeom prst="wedgeRoundRectCallout">
            <a:avLst>
              <a:gd fmla="val 42805" name="adj1"/>
              <a:gd fmla="val 71384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394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94131"/>
                </a:solidFill>
              </a:rPr>
              <a:t>3</a:t>
            </a:r>
            <a:endParaRPr sz="900">
              <a:solidFill>
                <a:srgbClr val="394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925bb64f35_1_946"/>
          <p:cNvSpPr/>
          <p:nvPr/>
        </p:nvSpPr>
        <p:spPr>
          <a:xfrm>
            <a:off x="1136375" y="350796"/>
            <a:ext cx="24759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펫 미용 예약 서비스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9" name="Google Shape;479;g925bb64f35_1_946"/>
          <p:cNvSpPr/>
          <p:nvPr/>
        </p:nvSpPr>
        <p:spPr>
          <a:xfrm>
            <a:off x="4277096" y="3098813"/>
            <a:ext cx="380100" cy="3330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0" name="Google Shape;480;g925bb64f35_1_946"/>
          <p:cNvGrpSpPr/>
          <p:nvPr/>
        </p:nvGrpSpPr>
        <p:grpSpPr>
          <a:xfrm rot="10800000">
            <a:off x="1176886" y="780504"/>
            <a:ext cx="914210" cy="380834"/>
            <a:chOff x="965446" y="627540"/>
            <a:chExt cx="554100" cy="1015016"/>
          </a:xfrm>
        </p:grpSpPr>
        <p:sp>
          <p:nvSpPr>
            <p:cNvPr id="481" name="Google Shape;481;g925bb64f35_1_946"/>
            <p:cNvSpPr/>
            <p:nvPr/>
          </p:nvSpPr>
          <p:spPr>
            <a:xfrm rot="5400000">
              <a:off x="757846" y="880856"/>
              <a:ext cx="969300" cy="554100"/>
            </a:xfrm>
            <a:prstGeom prst="homePlate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g925bb64f35_1_946"/>
            <p:cNvSpPr/>
            <p:nvPr/>
          </p:nvSpPr>
          <p:spPr>
            <a:xfrm rot="5400000">
              <a:off x="757846" y="835140"/>
              <a:ext cx="969300" cy="554100"/>
            </a:xfrm>
            <a:prstGeom prst="homePlate">
              <a:avLst>
                <a:gd fmla="val 50000" name="adj"/>
              </a:avLst>
            </a:prstGeom>
            <a:solidFill>
              <a:srgbClr val="D477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3" name="Google Shape;483;g925bb64f35_1_946"/>
          <p:cNvSpPr/>
          <p:nvPr/>
        </p:nvSpPr>
        <p:spPr>
          <a:xfrm flipH="1">
            <a:off x="245096" y="1034224"/>
            <a:ext cx="432000" cy="692100"/>
          </a:xfrm>
          <a:prstGeom prst="homePlate">
            <a:avLst>
              <a:gd fmla="val 25148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g925bb64f35_1_946"/>
          <p:cNvSpPr/>
          <p:nvPr/>
        </p:nvSpPr>
        <p:spPr>
          <a:xfrm>
            <a:off x="452531" y="1034224"/>
            <a:ext cx="5274900" cy="692100"/>
          </a:xfrm>
          <a:prstGeom prst="homePlate">
            <a:avLst>
              <a:gd fmla="val 25148" name="adj"/>
            </a:avLst>
          </a:prstGeom>
          <a:solidFill>
            <a:srgbClr val="DE96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g925bb64f35_1_946"/>
          <p:cNvSpPr/>
          <p:nvPr/>
        </p:nvSpPr>
        <p:spPr>
          <a:xfrm>
            <a:off x="542779" y="1092289"/>
            <a:ext cx="576000" cy="576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sj\Downloads\dog.png" id="486" name="Google Shape;486;g925bb64f35_1_9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096" y="1235725"/>
            <a:ext cx="307431" cy="30743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925bb64f35_1_946"/>
          <p:cNvSpPr txBox="1"/>
          <p:nvPr/>
        </p:nvSpPr>
        <p:spPr>
          <a:xfrm>
            <a:off x="2091100" y="1246962"/>
            <a:ext cx="3754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서비스 사용자의 초기 정보 입력 및 확인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925bb64f35_1_946"/>
          <p:cNvSpPr txBox="1"/>
          <p:nvPr/>
        </p:nvSpPr>
        <p:spPr>
          <a:xfrm>
            <a:off x="1185925" y="1239238"/>
            <a:ext cx="9840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</a:rPr>
              <a:t>마이페이지 </a:t>
            </a:r>
            <a:endParaRPr b="1" sz="1200">
              <a:solidFill>
                <a:srgbClr val="3F3F3F"/>
              </a:solidFill>
            </a:endParaRPr>
          </a:p>
        </p:txBody>
      </p:sp>
      <p:pic>
        <p:nvPicPr>
          <p:cNvPr id="489" name="Google Shape;489;g925bb64f35_1_9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448" y="2173701"/>
            <a:ext cx="3930299" cy="198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925bb64f35_1_9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5450" y="2171638"/>
            <a:ext cx="3930300" cy="198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g925bb64f35_1_1020" title="main의 광고 배너와 qr code, 사용자 정보입력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925bb64f35_1_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925bb64f35_1_507"/>
          <p:cNvSpPr/>
          <p:nvPr/>
        </p:nvSpPr>
        <p:spPr>
          <a:xfrm>
            <a:off x="-3" y="337734"/>
            <a:ext cx="9144000" cy="419700"/>
          </a:xfrm>
          <a:prstGeom prst="rect">
            <a:avLst/>
          </a:prstGeom>
          <a:solidFill>
            <a:srgbClr val="FFE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g925bb64f35_1_507"/>
          <p:cNvSpPr/>
          <p:nvPr/>
        </p:nvSpPr>
        <p:spPr>
          <a:xfrm>
            <a:off x="-3" y="267494"/>
            <a:ext cx="9144000" cy="70200"/>
          </a:xfrm>
          <a:prstGeom prst="rect">
            <a:avLst/>
          </a:prstGeom>
          <a:solidFill>
            <a:srgbClr val="FFB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g925bb64f35_1_507"/>
          <p:cNvSpPr/>
          <p:nvPr/>
        </p:nvSpPr>
        <p:spPr>
          <a:xfrm>
            <a:off x="-2" y="-1"/>
            <a:ext cx="9144000" cy="267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sj\Downloads\111158-dogs\png\dog-smelling-a-bone.png" id="506" name="Google Shape;506;g925bb64f35_1_5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450" y="92788"/>
            <a:ext cx="678762" cy="678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g925bb64f35_1_507"/>
          <p:cNvCxnSpPr/>
          <p:nvPr/>
        </p:nvCxnSpPr>
        <p:spPr>
          <a:xfrm>
            <a:off x="0" y="5096222"/>
            <a:ext cx="8611800" cy="0"/>
          </a:xfrm>
          <a:prstGeom prst="straightConnector1">
            <a:avLst/>
          </a:prstGeom>
          <a:noFill/>
          <a:ln cap="flat" cmpd="sng" w="9525">
            <a:solidFill>
              <a:srgbClr val="39413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:\Users\asj\Downloads\111158-dogs\png\dog-with-belt-walking-with-a-man.png" id="508" name="Google Shape;508;g925bb64f35_1_507"/>
          <p:cNvPicPr preferRelativeResize="0"/>
          <p:nvPr/>
        </p:nvPicPr>
        <p:blipFill rotWithShape="1">
          <a:blip r:embed="rId5">
            <a:alphaModFix/>
          </a:blip>
          <a:srcRect b="7918" l="18692" r="0" t="0"/>
          <a:stretch/>
        </p:blipFill>
        <p:spPr>
          <a:xfrm flipH="1">
            <a:off x="8611751" y="4556014"/>
            <a:ext cx="532248" cy="5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925bb64f35_1_507"/>
          <p:cNvSpPr/>
          <p:nvPr/>
        </p:nvSpPr>
        <p:spPr>
          <a:xfrm>
            <a:off x="8343351" y="4761900"/>
            <a:ext cx="268500" cy="179700"/>
          </a:xfrm>
          <a:prstGeom prst="wedgeRoundRectCallout">
            <a:avLst>
              <a:gd fmla="val 42805" name="adj1"/>
              <a:gd fmla="val 71384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394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9413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>
              <a:solidFill>
                <a:srgbClr val="394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925bb64f35_1_507"/>
          <p:cNvSpPr/>
          <p:nvPr/>
        </p:nvSpPr>
        <p:spPr>
          <a:xfrm>
            <a:off x="-3" y="265431"/>
            <a:ext cx="9144000" cy="70200"/>
          </a:xfrm>
          <a:prstGeom prst="rect">
            <a:avLst/>
          </a:prstGeom>
          <a:solidFill>
            <a:srgbClr val="FFB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g925bb64f35_1_507"/>
          <p:cNvSpPr/>
          <p:nvPr/>
        </p:nvSpPr>
        <p:spPr>
          <a:xfrm>
            <a:off x="-2" y="-2063"/>
            <a:ext cx="9144000" cy="267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2" name="Google Shape;512;g925bb64f35_1_507"/>
          <p:cNvCxnSpPr/>
          <p:nvPr/>
        </p:nvCxnSpPr>
        <p:spPr>
          <a:xfrm>
            <a:off x="0" y="5094159"/>
            <a:ext cx="8611800" cy="0"/>
          </a:xfrm>
          <a:prstGeom prst="straightConnector1">
            <a:avLst/>
          </a:prstGeom>
          <a:noFill/>
          <a:ln cap="flat" cmpd="sng" w="9525">
            <a:solidFill>
              <a:srgbClr val="39413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:\Users\asj\Downloads\111158-dogs\png\dog-with-belt-walking-with-a-man.png" id="513" name="Google Shape;513;g925bb64f35_1_507"/>
          <p:cNvPicPr preferRelativeResize="0"/>
          <p:nvPr/>
        </p:nvPicPr>
        <p:blipFill rotWithShape="1">
          <a:blip r:embed="rId5">
            <a:alphaModFix/>
          </a:blip>
          <a:srcRect b="7918" l="18692" r="0" t="0"/>
          <a:stretch/>
        </p:blipFill>
        <p:spPr>
          <a:xfrm flipH="1">
            <a:off x="8611751" y="4553952"/>
            <a:ext cx="532248" cy="5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925bb64f35_1_507"/>
          <p:cNvSpPr/>
          <p:nvPr/>
        </p:nvSpPr>
        <p:spPr>
          <a:xfrm>
            <a:off x="8343351" y="4759838"/>
            <a:ext cx="268500" cy="179700"/>
          </a:xfrm>
          <a:prstGeom prst="wedgeRoundRectCallout">
            <a:avLst>
              <a:gd fmla="val 42805" name="adj1"/>
              <a:gd fmla="val 71384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394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94131"/>
                </a:solidFill>
              </a:rPr>
              <a:t>2</a:t>
            </a:r>
            <a:endParaRPr sz="900">
              <a:solidFill>
                <a:srgbClr val="394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925bb64f35_1_507"/>
          <p:cNvSpPr/>
          <p:nvPr/>
        </p:nvSpPr>
        <p:spPr>
          <a:xfrm>
            <a:off x="1136375" y="350796"/>
            <a:ext cx="24759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간편 결제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C:\Users\asj\Downloads\111158-dogs\png\dog-smelling-a-bone.png" id="516" name="Google Shape;516;g925bb64f35_1_5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450" y="90726"/>
            <a:ext cx="678762" cy="678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g925bb64f35_1_507"/>
          <p:cNvGrpSpPr/>
          <p:nvPr/>
        </p:nvGrpSpPr>
        <p:grpSpPr>
          <a:xfrm>
            <a:off x="1451671" y="1078508"/>
            <a:ext cx="5867729" cy="2026096"/>
            <a:chOff x="1451696" y="1018571"/>
            <a:chExt cx="5867729" cy="2026096"/>
          </a:xfrm>
        </p:grpSpPr>
        <p:sp>
          <p:nvSpPr>
            <p:cNvPr id="518" name="Google Shape;518;g925bb64f35_1_507"/>
            <p:cNvSpPr txBox="1"/>
            <p:nvPr/>
          </p:nvSpPr>
          <p:spPr>
            <a:xfrm>
              <a:off x="3274525" y="1498470"/>
              <a:ext cx="4044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이미지슬라이드형식의 광고 배너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g925bb64f35_1_507"/>
            <p:cNvSpPr txBox="1"/>
            <p:nvPr/>
          </p:nvSpPr>
          <p:spPr>
            <a:xfrm>
              <a:off x="2392525" y="2507125"/>
              <a:ext cx="8820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ko-KR" sz="1200">
                  <a:solidFill>
                    <a:srgbClr val="3F3F3F"/>
                  </a:solidFill>
                </a:rPr>
                <a:t>QR코드 발급</a:t>
              </a:r>
              <a:endParaRPr b="1" sz="1200">
                <a:solidFill>
                  <a:srgbClr val="3F3F3F"/>
                </a:solidFill>
              </a:endParaRPr>
            </a:p>
          </p:txBody>
        </p:sp>
        <p:grpSp>
          <p:nvGrpSpPr>
            <p:cNvPr id="520" name="Google Shape;520;g925bb64f35_1_507"/>
            <p:cNvGrpSpPr/>
            <p:nvPr/>
          </p:nvGrpSpPr>
          <p:grpSpPr>
            <a:xfrm>
              <a:off x="1451696" y="1018571"/>
              <a:ext cx="5708368" cy="2026096"/>
              <a:chOff x="1717791" y="1059536"/>
              <a:chExt cx="5708368" cy="2026096"/>
            </a:xfrm>
          </p:grpSpPr>
          <p:grpSp>
            <p:nvGrpSpPr>
              <p:cNvPr id="521" name="Google Shape;521;g925bb64f35_1_507"/>
              <p:cNvGrpSpPr/>
              <p:nvPr/>
            </p:nvGrpSpPr>
            <p:grpSpPr>
              <a:xfrm>
                <a:off x="1717791" y="2139806"/>
                <a:ext cx="5600504" cy="945826"/>
                <a:chOff x="673916" y="1585273"/>
                <a:chExt cx="5600504" cy="945826"/>
              </a:xfrm>
            </p:grpSpPr>
            <p:grpSp>
              <p:nvGrpSpPr>
                <p:cNvPr id="522" name="Google Shape;522;g925bb64f35_1_507"/>
                <p:cNvGrpSpPr/>
                <p:nvPr/>
              </p:nvGrpSpPr>
              <p:grpSpPr>
                <a:xfrm rot="10800000">
                  <a:off x="1605712" y="1585273"/>
                  <a:ext cx="914210" cy="380834"/>
                  <a:chOff x="965446" y="627540"/>
                  <a:chExt cx="554100" cy="1015016"/>
                </a:xfrm>
              </p:grpSpPr>
              <p:sp>
                <p:nvSpPr>
                  <p:cNvPr id="523" name="Google Shape;523;g925bb64f35_1_507"/>
                  <p:cNvSpPr/>
                  <p:nvPr/>
                </p:nvSpPr>
                <p:spPr>
                  <a:xfrm rot="5400000">
                    <a:off x="757846" y="880856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524" name="Google Shape;524;g925bb64f35_1_507"/>
                  <p:cNvSpPr/>
                  <p:nvPr/>
                </p:nvSpPr>
                <p:spPr>
                  <a:xfrm rot="5400000">
                    <a:off x="757846" y="835140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FF8D3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sp>
              <p:nvSpPr>
                <p:cNvPr id="525" name="Google Shape;525;g925bb64f35_1_507"/>
                <p:cNvSpPr/>
                <p:nvPr/>
              </p:nvSpPr>
              <p:spPr>
                <a:xfrm flipH="1">
                  <a:off x="673916" y="1838999"/>
                  <a:ext cx="4320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26" name="Google Shape;526;g925bb64f35_1_507"/>
                <p:cNvSpPr/>
                <p:nvPr/>
              </p:nvSpPr>
              <p:spPr>
                <a:xfrm>
                  <a:off x="881352" y="1838993"/>
                  <a:ext cx="52749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FFB66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27" name="Google Shape;527;g925bb64f35_1_507"/>
                <p:cNvSpPr/>
                <p:nvPr/>
              </p:nvSpPr>
              <p:spPr>
                <a:xfrm>
                  <a:off x="971600" y="1897058"/>
                  <a:ext cx="576000" cy="5760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C:\Users\asj\Downloads\give.png" id="528" name="Google Shape;528;g925bb64f35_1_50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105212" y="2031376"/>
                  <a:ext cx="307431" cy="3074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29" name="Google Shape;529;g925bb64f35_1_507"/>
                <p:cNvSpPr txBox="1"/>
                <p:nvPr/>
              </p:nvSpPr>
              <p:spPr>
                <a:xfrm>
                  <a:off x="2519921" y="2077708"/>
                  <a:ext cx="3754500" cy="419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just">
                    <a:spcBef>
                      <a:spcPts val="0"/>
                    </a:spcBef>
                    <a:spcAft>
                      <a:spcPts val="0"/>
                    </a:spcAft>
                    <a:buSzPts val="1100"/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핀테크 이용번호를 이용해 해당 계좌와 연동되는 QR코드 발급</a:t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0" name="Google Shape;530;g925bb64f35_1_507"/>
              <p:cNvGrpSpPr/>
              <p:nvPr/>
            </p:nvGrpSpPr>
            <p:grpSpPr>
              <a:xfrm>
                <a:off x="1717791" y="1059536"/>
                <a:ext cx="5708368" cy="945820"/>
                <a:chOff x="1717791" y="1265486"/>
                <a:chExt cx="5708368" cy="945820"/>
              </a:xfrm>
            </p:grpSpPr>
            <p:grpSp>
              <p:nvGrpSpPr>
                <p:cNvPr id="531" name="Google Shape;531;g925bb64f35_1_507"/>
                <p:cNvGrpSpPr/>
                <p:nvPr/>
              </p:nvGrpSpPr>
              <p:grpSpPr>
                <a:xfrm rot="10800000">
                  <a:off x="2649590" y="1265486"/>
                  <a:ext cx="914210" cy="380834"/>
                  <a:chOff x="965446" y="627540"/>
                  <a:chExt cx="554100" cy="1015016"/>
                </a:xfrm>
              </p:grpSpPr>
              <p:sp>
                <p:nvSpPr>
                  <p:cNvPr id="532" name="Google Shape;532;g925bb64f35_1_507"/>
                  <p:cNvSpPr/>
                  <p:nvPr/>
                </p:nvSpPr>
                <p:spPr>
                  <a:xfrm rot="5400000">
                    <a:off x="757846" y="880856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533" name="Google Shape;533;g925bb64f35_1_507"/>
                  <p:cNvSpPr/>
                  <p:nvPr/>
                </p:nvSpPr>
                <p:spPr>
                  <a:xfrm rot="5400000">
                    <a:off x="757846" y="835140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FFBD8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sp>
              <p:nvSpPr>
                <p:cNvPr id="534" name="Google Shape;534;g925bb64f35_1_507"/>
                <p:cNvSpPr/>
                <p:nvPr/>
              </p:nvSpPr>
              <p:spPr>
                <a:xfrm flipH="1">
                  <a:off x="1717791" y="1519204"/>
                  <a:ext cx="4320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35" name="Google Shape;535;g925bb64f35_1_507"/>
                <p:cNvSpPr/>
                <p:nvPr/>
              </p:nvSpPr>
              <p:spPr>
                <a:xfrm>
                  <a:off x="1925227" y="1519206"/>
                  <a:ext cx="52749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FFE3C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36" name="Google Shape;536;g925bb64f35_1_507"/>
                <p:cNvSpPr txBox="1"/>
                <p:nvPr/>
              </p:nvSpPr>
              <p:spPr>
                <a:xfrm>
                  <a:off x="2690571" y="1745390"/>
                  <a:ext cx="882000" cy="26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1200">
                      <a:solidFill>
                        <a:srgbClr val="3F3F3F"/>
                      </a:solidFill>
                    </a:rPr>
                    <a:t>메인</a:t>
                  </a:r>
                  <a:endParaRPr b="1" sz="1200">
                    <a:solidFill>
                      <a:srgbClr val="3F3F3F"/>
                    </a:solidFill>
                  </a:endParaRPr>
                </a:p>
              </p:txBody>
            </p:sp>
            <p:sp>
              <p:nvSpPr>
                <p:cNvPr id="537" name="Google Shape;537;g925bb64f35_1_507"/>
                <p:cNvSpPr txBox="1"/>
                <p:nvPr/>
              </p:nvSpPr>
              <p:spPr>
                <a:xfrm>
                  <a:off x="3671659" y="1611388"/>
                  <a:ext cx="3754500" cy="50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g925bb64f35_1_507"/>
                <p:cNvSpPr/>
                <p:nvPr/>
              </p:nvSpPr>
              <p:spPr>
                <a:xfrm>
                  <a:off x="2015475" y="1577271"/>
                  <a:ext cx="576000" cy="5760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C:\Users\asj\Downloads\cat.png" id="539" name="Google Shape;539;g925bb64f35_1_507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149791" y="1730761"/>
                  <a:ext cx="307431" cy="3074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40" name="Google Shape;540;g925bb64f35_1_507"/>
          <p:cNvGrpSpPr/>
          <p:nvPr/>
        </p:nvGrpSpPr>
        <p:grpSpPr>
          <a:xfrm>
            <a:off x="1451696" y="1094771"/>
            <a:ext cx="6011129" cy="2026096"/>
            <a:chOff x="1451696" y="1018571"/>
            <a:chExt cx="6011129" cy="2026096"/>
          </a:xfrm>
        </p:grpSpPr>
        <p:sp>
          <p:nvSpPr>
            <p:cNvPr id="541" name="Google Shape;541;g925bb64f35_1_507"/>
            <p:cNvSpPr txBox="1"/>
            <p:nvPr/>
          </p:nvSpPr>
          <p:spPr>
            <a:xfrm>
              <a:off x="3274525" y="1411238"/>
              <a:ext cx="41883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상점, 날짜 ,시간 선택 후 해당 상점페이지에서 상점정보, 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예약정보 확인 및 미용종류 선택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g925bb64f35_1_507"/>
            <p:cNvSpPr txBox="1"/>
            <p:nvPr/>
          </p:nvSpPr>
          <p:spPr>
            <a:xfrm>
              <a:off x="2392525" y="2571750"/>
              <a:ext cx="8820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F3F3F"/>
                  </a:solidFill>
                </a:rPr>
                <a:t>간편결제</a:t>
              </a:r>
              <a:endParaRPr b="1" sz="1200">
                <a:solidFill>
                  <a:srgbClr val="3F3F3F"/>
                </a:solidFill>
              </a:endParaRPr>
            </a:p>
          </p:txBody>
        </p:sp>
        <p:grpSp>
          <p:nvGrpSpPr>
            <p:cNvPr id="543" name="Google Shape;543;g925bb64f35_1_507"/>
            <p:cNvGrpSpPr/>
            <p:nvPr/>
          </p:nvGrpSpPr>
          <p:grpSpPr>
            <a:xfrm>
              <a:off x="1451696" y="1018571"/>
              <a:ext cx="5708368" cy="2026096"/>
              <a:chOff x="1717791" y="1059536"/>
              <a:chExt cx="5708368" cy="2026096"/>
            </a:xfrm>
          </p:grpSpPr>
          <p:grpSp>
            <p:nvGrpSpPr>
              <p:cNvPr id="544" name="Google Shape;544;g925bb64f35_1_507"/>
              <p:cNvGrpSpPr/>
              <p:nvPr/>
            </p:nvGrpSpPr>
            <p:grpSpPr>
              <a:xfrm>
                <a:off x="1717791" y="2139806"/>
                <a:ext cx="5577329" cy="945826"/>
                <a:chOff x="673916" y="1585273"/>
                <a:chExt cx="5577329" cy="945826"/>
              </a:xfrm>
            </p:grpSpPr>
            <p:grpSp>
              <p:nvGrpSpPr>
                <p:cNvPr id="545" name="Google Shape;545;g925bb64f35_1_507"/>
                <p:cNvGrpSpPr/>
                <p:nvPr/>
              </p:nvGrpSpPr>
              <p:grpSpPr>
                <a:xfrm rot="10800000">
                  <a:off x="1605712" y="1585273"/>
                  <a:ext cx="914210" cy="380834"/>
                  <a:chOff x="965446" y="627540"/>
                  <a:chExt cx="554100" cy="1015016"/>
                </a:xfrm>
              </p:grpSpPr>
              <p:sp>
                <p:nvSpPr>
                  <p:cNvPr id="546" name="Google Shape;546;g925bb64f35_1_507"/>
                  <p:cNvSpPr/>
                  <p:nvPr/>
                </p:nvSpPr>
                <p:spPr>
                  <a:xfrm rot="5400000">
                    <a:off x="757846" y="880856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547" name="Google Shape;547;g925bb64f35_1_507"/>
                  <p:cNvSpPr/>
                  <p:nvPr/>
                </p:nvSpPr>
                <p:spPr>
                  <a:xfrm rot="5400000">
                    <a:off x="757846" y="835140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FF8D3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sp>
              <p:nvSpPr>
                <p:cNvPr id="548" name="Google Shape;548;g925bb64f35_1_507"/>
                <p:cNvSpPr/>
                <p:nvPr/>
              </p:nvSpPr>
              <p:spPr>
                <a:xfrm flipH="1">
                  <a:off x="673916" y="1838999"/>
                  <a:ext cx="4320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49" name="Google Shape;549;g925bb64f35_1_507"/>
                <p:cNvSpPr/>
                <p:nvPr/>
              </p:nvSpPr>
              <p:spPr>
                <a:xfrm>
                  <a:off x="881352" y="1838993"/>
                  <a:ext cx="52749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FFB66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0" name="Google Shape;550;g925bb64f35_1_507"/>
                <p:cNvSpPr/>
                <p:nvPr/>
              </p:nvSpPr>
              <p:spPr>
                <a:xfrm>
                  <a:off x="971600" y="1897058"/>
                  <a:ext cx="576000" cy="5760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C:\Users\asj\Downloads\give.png" id="551" name="Google Shape;551;g925bb64f35_1_50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105212" y="2031376"/>
                  <a:ext cx="307431" cy="3074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52" name="Google Shape;552;g925bb64f35_1_507"/>
                <p:cNvSpPr txBox="1"/>
                <p:nvPr/>
              </p:nvSpPr>
              <p:spPr>
                <a:xfrm>
                  <a:off x="2496746" y="1897057"/>
                  <a:ext cx="3754500" cy="57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just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오픈 뱅킹  출금이체api를 이용한 간편 결제 서비스</a:t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rtl="0" algn="just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사용자가 회원가입시 입력한 계좌정보를 바탕으로 별도의 </a:t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rtl="0" algn="just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과정없이 버튼 클릭만으로 결제 가능</a:t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rtl="0" algn="just">
                    <a:spcBef>
                      <a:spcPts val="0"/>
                    </a:spcBef>
                    <a:spcAft>
                      <a:spcPts val="0"/>
                    </a:spcAft>
                    <a:buSzPts val="1100"/>
                    <a:buNone/>
                  </a:pPr>
                  <a:r>
                    <a:t/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3" name="Google Shape;553;g925bb64f35_1_507"/>
              <p:cNvGrpSpPr/>
              <p:nvPr/>
            </p:nvGrpSpPr>
            <p:grpSpPr>
              <a:xfrm>
                <a:off x="1717791" y="1059536"/>
                <a:ext cx="5708368" cy="945820"/>
                <a:chOff x="1717791" y="1265486"/>
                <a:chExt cx="5708368" cy="945820"/>
              </a:xfrm>
            </p:grpSpPr>
            <p:grpSp>
              <p:nvGrpSpPr>
                <p:cNvPr id="554" name="Google Shape;554;g925bb64f35_1_507"/>
                <p:cNvGrpSpPr/>
                <p:nvPr/>
              </p:nvGrpSpPr>
              <p:grpSpPr>
                <a:xfrm rot="10800000">
                  <a:off x="2649590" y="1265486"/>
                  <a:ext cx="914210" cy="380834"/>
                  <a:chOff x="965446" y="627540"/>
                  <a:chExt cx="554100" cy="1015016"/>
                </a:xfrm>
              </p:grpSpPr>
              <p:sp>
                <p:nvSpPr>
                  <p:cNvPr id="555" name="Google Shape;555;g925bb64f35_1_507"/>
                  <p:cNvSpPr/>
                  <p:nvPr/>
                </p:nvSpPr>
                <p:spPr>
                  <a:xfrm rot="5400000">
                    <a:off x="757846" y="880856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556" name="Google Shape;556;g925bb64f35_1_507"/>
                  <p:cNvSpPr/>
                  <p:nvPr/>
                </p:nvSpPr>
                <p:spPr>
                  <a:xfrm rot="5400000">
                    <a:off x="757846" y="835140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FFBD8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sp>
              <p:nvSpPr>
                <p:cNvPr id="557" name="Google Shape;557;g925bb64f35_1_507"/>
                <p:cNvSpPr/>
                <p:nvPr/>
              </p:nvSpPr>
              <p:spPr>
                <a:xfrm flipH="1">
                  <a:off x="1717791" y="1519204"/>
                  <a:ext cx="4320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8" name="Google Shape;558;g925bb64f35_1_507"/>
                <p:cNvSpPr/>
                <p:nvPr/>
              </p:nvSpPr>
              <p:spPr>
                <a:xfrm>
                  <a:off x="1925227" y="1519206"/>
                  <a:ext cx="52749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FFE3C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9" name="Google Shape;559;g925bb64f35_1_507"/>
                <p:cNvSpPr txBox="1"/>
                <p:nvPr/>
              </p:nvSpPr>
              <p:spPr>
                <a:xfrm>
                  <a:off x="2690571" y="1704190"/>
                  <a:ext cx="882000" cy="26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b="1" lang="ko-KR" sz="1200">
                      <a:solidFill>
                        <a:srgbClr val="3F3F3F"/>
                      </a:solidFill>
                    </a:rPr>
                    <a:t>미용예약</a:t>
                  </a:r>
                  <a:endParaRPr b="1" sz="1200">
                    <a:solidFill>
                      <a:srgbClr val="3F3F3F"/>
                    </a:solidFill>
                  </a:endParaRPr>
                </a:p>
              </p:txBody>
            </p:sp>
            <p:sp>
              <p:nvSpPr>
                <p:cNvPr id="560" name="Google Shape;560;g925bb64f35_1_507"/>
                <p:cNvSpPr txBox="1"/>
                <p:nvPr/>
              </p:nvSpPr>
              <p:spPr>
                <a:xfrm>
                  <a:off x="3671659" y="1611388"/>
                  <a:ext cx="3754500" cy="50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just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상점, 날짜 ,시간 선택 후 해당 상점페이지에서 상점정보, </a:t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rtl="0" algn="just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예약정보 확인 및 미용종류 선택</a:t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rtl="0" algn="just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rtl="0" algn="just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g925bb64f35_1_507"/>
                <p:cNvSpPr/>
                <p:nvPr/>
              </p:nvSpPr>
              <p:spPr>
                <a:xfrm>
                  <a:off x="2015475" y="1577271"/>
                  <a:ext cx="576000" cy="5760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C:\Users\asj\Downloads\cat.png" id="562" name="Google Shape;562;g925bb64f35_1_507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149791" y="1730761"/>
                  <a:ext cx="307431" cy="3074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563" name="Google Shape;563;g925bb64f35_1_507"/>
          <p:cNvSpPr txBox="1"/>
          <p:nvPr/>
        </p:nvSpPr>
        <p:spPr>
          <a:xfrm>
            <a:off x="2358025" y="2645788"/>
            <a:ext cx="9840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</a:rPr>
              <a:t>간편결제</a:t>
            </a:r>
            <a:r>
              <a:rPr b="1" lang="ko-KR" sz="1200">
                <a:solidFill>
                  <a:srgbClr val="3F3F3F"/>
                </a:solidFill>
              </a:rPr>
              <a:t> </a:t>
            </a:r>
            <a:endParaRPr b="1" sz="1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912dc56f2a_2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sj\Downloads\111158-dogs\png\man-throwing-a-disc-and-dog-jumping-to-catch-it.png" id="112" name="Google Shape;112;g912dc56f2a_2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9370" y="2606980"/>
            <a:ext cx="462864" cy="462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sj\Downloads\111158-dogs\png\dog-puppy-sitting-in-front-of-his-man.png" id="113" name="Google Shape;113;g912dc56f2a_2_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1452" y="2611797"/>
            <a:ext cx="453236" cy="453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sj\Downloads\111158-dogs\png\dog-with-belt-walking-with-a-man.png" id="114" name="Google Shape;114;g912dc56f2a_2_1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3925" y="2595565"/>
            <a:ext cx="471011" cy="471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sj\Downloads\111158-dogs\png\man-combing-a-dog.png" id="115" name="Google Shape;115;g912dc56f2a_2_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82953" y="2598948"/>
            <a:ext cx="467306" cy="467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g912dc56f2a_2_135"/>
          <p:cNvGrpSpPr/>
          <p:nvPr/>
        </p:nvGrpSpPr>
        <p:grpSpPr>
          <a:xfrm>
            <a:off x="0" y="3795886"/>
            <a:ext cx="9144000" cy="1347517"/>
            <a:chOff x="0" y="3795886"/>
            <a:chExt cx="9144000" cy="1347517"/>
          </a:xfrm>
        </p:grpSpPr>
        <p:sp>
          <p:nvSpPr>
            <p:cNvPr id="117" name="Google Shape;117;g912dc56f2a_2_135"/>
            <p:cNvSpPr/>
            <p:nvPr/>
          </p:nvSpPr>
          <p:spPr>
            <a:xfrm>
              <a:off x="0" y="3795886"/>
              <a:ext cx="9144000" cy="140100"/>
            </a:xfrm>
            <a:prstGeom prst="rect">
              <a:avLst/>
            </a:prstGeom>
            <a:solidFill>
              <a:srgbClr val="FFE3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g912dc56f2a_2_135"/>
            <p:cNvSpPr/>
            <p:nvPr/>
          </p:nvSpPr>
          <p:spPr>
            <a:xfrm>
              <a:off x="0" y="4417703"/>
              <a:ext cx="9144000" cy="725700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g912dc56f2a_2_135"/>
            <p:cNvSpPr/>
            <p:nvPr/>
          </p:nvSpPr>
          <p:spPr>
            <a:xfrm>
              <a:off x="0" y="3935943"/>
              <a:ext cx="9144000" cy="579900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g912dc56f2a_2_135"/>
            <p:cNvSpPr/>
            <p:nvPr/>
          </p:nvSpPr>
          <p:spPr>
            <a:xfrm>
              <a:off x="0" y="4011910"/>
              <a:ext cx="9144000" cy="321900"/>
            </a:xfrm>
            <a:prstGeom prst="rect">
              <a:avLst/>
            </a:prstGeom>
            <a:solidFill>
              <a:srgbClr val="DE9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1" name="Google Shape;121;g912dc56f2a_2_135"/>
          <p:cNvSpPr/>
          <p:nvPr/>
        </p:nvSpPr>
        <p:spPr>
          <a:xfrm>
            <a:off x="2936900" y="555525"/>
            <a:ext cx="3392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2" name="Google Shape;122;g912dc56f2a_2_135"/>
          <p:cNvGrpSpPr/>
          <p:nvPr/>
        </p:nvGrpSpPr>
        <p:grpSpPr>
          <a:xfrm>
            <a:off x="1269157" y="3075806"/>
            <a:ext cx="6567670" cy="1848934"/>
            <a:chOff x="1269157" y="2456309"/>
            <a:chExt cx="6567670" cy="1848934"/>
          </a:xfrm>
        </p:grpSpPr>
        <p:grpSp>
          <p:nvGrpSpPr>
            <p:cNvPr id="123" name="Google Shape;123;g912dc56f2a_2_135"/>
            <p:cNvGrpSpPr/>
            <p:nvPr/>
          </p:nvGrpSpPr>
          <p:grpSpPr>
            <a:xfrm>
              <a:off x="1269157" y="2456309"/>
              <a:ext cx="1440300" cy="1848934"/>
              <a:chOff x="1056658" y="3075806"/>
              <a:chExt cx="1440300" cy="1848934"/>
            </a:xfrm>
          </p:grpSpPr>
          <p:grpSp>
            <p:nvGrpSpPr>
              <p:cNvPr id="124" name="Google Shape;124;g912dc56f2a_2_135"/>
              <p:cNvGrpSpPr/>
              <p:nvPr/>
            </p:nvGrpSpPr>
            <p:grpSpPr>
              <a:xfrm>
                <a:off x="1056658" y="3075806"/>
                <a:ext cx="1440300" cy="1440300"/>
                <a:chOff x="1056658" y="3075806"/>
                <a:chExt cx="1440300" cy="1440300"/>
              </a:xfrm>
            </p:grpSpPr>
            <p:sp>
              <p:nvSpPr>
                <p:cNvPr id="125" name="Google Shape;125;g912dc56f2a_2_135"/>
                <p:cNvSpPr/>
                <p:nvPr/>
              </p:nvSpPr>
              <p:spPr>
                <a:xfrm>
                  <a:off x="1056658" y="3075806"/>
                  <a:ext cx="1440300" cy="1440300"/>
                </a:xfrm>
                <a:prstGeom prst="rect">
                  <a:avLst/>
                </a:prstGeom>
                <a:solidFill>
                  <a:srgbClr val="3F3F3F"/>
                </a:soli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6" name="Google Shape;126;g912dc56f2a_2_135"/>
                <p:cNvSpPr txBox="1"/>
                <p:nvPr/>
              </p:nvSpPr>
              <p:spPr>
                <a:xfrm>
                  <a:off x="1127362" y="3388557"/>
                  <a:ext cx="13404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solidFill>
                        <a:schemeClr val="lt1"/>
                      </a:solidFill>
                    </a:rPr>
                    <a:t>Intro</a:t>
                  </a:r>
                  <a:endParaRPr/>
                </a:p>
              </p:txBody>
            </p:sp>
            <p:sp>
              <p:nvSpPr>
                <p:cNvPr id="127" name="Google Shape;127;g912dc56f2a_2_135"/>
                <p:cNvSpPr txBox="1"/>
                <p:nvPr/>
              </p:nvSpPr>
              <p:spPr>
                <a:xfrm>
                  <a:off x="1127347" y="3670275"/>
                  <a:ext cx="13404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800">
                      <a:solidFill>
                        <a:schemeClr val="lt1"/>
                      </a:solidFill>
                    </a:rPr>
                    <a:t>+ pain point &amp; solution</a:t>
                  </a:r>
                  <a:br>
                    <a:rPr b="1" lang="ko-KR" sz="800">
                      <a:solidFill>
                        <a:schemeClr val="lt1"/>
                      </a:solidFill>
                    </a:rPr>
                  </a:br>
                  <a:r>
                    <a:rPr b="1" lang="ko-KR" sz="800">
                      <a:solidFill>
                        <a:schemeClr val="lt1"/>
                      </a:solidFill>
                    </a:rPr>
                    <a:t>+ pop / pod</a:t>
                  </a:r>
                  <a:br>
                    <a:rPr b="1" lang="ko-KR" sz="800">
                      <a:solidFill>
                        <a:schemeClr val="lt1"/>
                      </a:solidFill>
                    </a:rPr>
                  </a:br>
                  <a:r>
                    <a:rPr b="1" lang="ko-KR" sz="800">
                      <a:solidFill>
                        <a:schemeClr val="lt1"/>
                      </a:solidFill>
                    </a:rPr>
                    <a:t>+ target</a:t>
                  </a:r>
                  <a:endParaRPr b="1" sz="800">
                    <a:solidFill>
                      <a:schemeClr val="lt1"/>
                    </a:solidFill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b="1" lang="ko-KR" sz="800">
                      <a:solidFill>
                        <a:schemeClr val="lt1"/>
                      </a:solidFill>
                    </a:rPr>
                    <a:t>+ revenue model</a:t>
                  </a:r>
                  <a:endParaRPr b="1" sz="800">
                    <a:solidFill>
                      <a:schemeClr val="lt1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g912dc56f2a_2_135"/>
                <p:cNvSpPr/>
                <p:nvPr/>
              </p:nvSpPr>
              <p:spPr>
                <a:xfrm>
                  <a:off x="2109631" y="4189834"/>
                  <a:ext cx="216000" cy="144000"/>
                </a:xfrm>
                <a:prstGeom prst="notched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29" name="Google Shape;129;g912dc56f2a_2_135"/>
              <p:cNvSpPr/>
              <p:nvPr/>
            </p:nvSpPr>
            <p:spPr>
              <a:xfrm>
                <a:off x="1258006" y="4555440"/>
                <a:ext cx="1037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PART.</a:t>
                </a:r>
                <a:r>
                  <a:rPr lang="ko-KR" sz="1800">
                    <a:solidFill>
                      <a:schemeClr val="lt1"/>
                    </a:solidFill>
                  </a:rPr>
                  <a:t>1</a:t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30" name="Google Shape;130;g912dc56f2a_2_135"/>
            <p:cNvGrpSpPr/>
            <p:nvPr/>
          </p:nvGrpSpPr>
          <p:grpSpPr>
            <a:xfrm>
              <a:off x="6396527" y="2456309"/>
              <a:ext cx="1440300" cy="1848934"/>
              <a:chOff x="1056658" y="3075806"/>
              <a:chExt cx="1440300" cy="1848934"/>
            </a:xfrm>
          </p:grpSpPr>
          <p:grpSp>
            <p:nvGrpSpPr>
              <p:cNvPr id="131" name="Google Shape;131;g912dc56f2a_2_135"/>
              <p:cNvGrpSpPr/>
              <p:nvPr/>
            </p:nvGrpSpPr>
            <p:grpSpPr>
              <a:xfrm>
                <a:off x="1056658" y="3075806"/>
                <a:ext cx="1440300" cy="1440300"/>
                <a:chOff x="1056658" y="3075806"/>
                <a:chExt cx="1440300" cy="1440300"/>
              </a:xfrm>
            </p:grpSpPr>
            <p:sp>
              <p:nvSpPr>
                <p:cNvPr id="132" name="Google Shape;132;g912dc56f2a_2_135"/>
                <p:cNvSpPr/>
                <p:nvPr/>
              </p:nvSpPr>
              <p:spPr>
                <a:xfrm>
                  <a:off x="1056658" y="3075806"/>
                  <a:ext cx="1440300" cy="1440300"/>
                </a:xfrm>
                <a:prstGeom prst="rect">
                  <a:avLst/>
                </a:prstGeom>
                <a:solidFill>
                  <a:srgbClr val="3F3F3F"/>
                </a:soli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3" name="Google Shape;133;g912dc56f2a_2_135"/>
                <p:cNvSpPr txBox="1"/>
                <p:nvPr/>
              </p:nvSpPr>
              <p:spPr>
                <a:xfrm>
                  <a:off x="1127362" y="3388557"/>
                  <a:ext cx="13404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solidFill>
                        <a:schemeClr val="lt1"/>
                      </a:solidFill>
                    </a:rPr>
                    <a:t>Q&amp;A</a:t>
                  </a:r>
                  <a:endParaRPr/>
                </a:p>
              </p:txBody>
            </p:sp>
            <p:sp>
              <p:nvSpPr>
                <p:cNvPr id="134" name="Google Shape;134;g912dc56f2a_2_135"/>
                <p:cNvSpPr/>
                <p:nvPr/>
              </p:nvSpPr>
              <p:spPr>
                <a:xfrm>
                  <a:off x="2109631" y="4189834"/>
                  <a:ext cx="216000" cy="144000"/>
                </a:xfrm>
                <a:prstGeom prst="notched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35" name="Google Shape;135;g912dc56f2a_2_135"/>
              <p:cNvSpPr/>
              <p:nvPr/>
            </p:nvSpPr>
            <p:spPr>
              <a:xfrm>
                <a:off x="1258006" y="4555440"/>
                <a:ext cx="1037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PART.</a:t>
                </a:r>
                <a:r>
                  <a:rPr lang="ko-KR" sz="1800">
                    <a:solidFill>
                      <a:schemeClr val="lt1"/>
                    </a:solidFill>
                  </a:rPr>
                  <a:t>4</a:t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36" name="Google Shape;136;g912dc56f2a_2_135"/>
            <p:cNvGrpSpPr/>
            <p:nvPr/>
          </p:nvGrpSpPr>
          <p:grpSpPr>
            <a:xfrm>
              <a:off x="2972775" y="2456309"/>
              <a:ext cx="1527900" cy="1848934"/>
              <a:chOff x="1051153" y="3075806"/>
              <a:chExt cx="1527900" cy="1848934"/>
            </a:xfrm>
          </p:grpSpPr>
          <p:sp>
            <p:nvSpPr>
              <p:cNvPr id="137" name="Google Shape;137;g912dc56f2a_2_135"/>
              <p:cNvSpPr/>
              <p:nvPr/>
            </p:nvSpPr>
            <p:spPr>
              <a:xfrm>
                <a:off x="1258006" y="4555440"/>
                <a:ext cx="1037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PART.2</a:t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38" name="Google Shape;138;g912dc56f2a_2_135"/>
              <p:cNvGrpSpPr/>
              <p:nvPr/>
            </p:nvGrpSpPr>
            <p:grpSpPr>
              <a:xfrm>
                <a:off x="1051153" y="3075806"/>
                <a:ext cx="1527900" cy="1440300"/>
                <a:chOff x="1051153" y="3075806"/>
                <a:chExt cx="1527900" cy="1440300"/>
              </a:xfrm>
            </p:grpSpPr>
            <p:sp>
              <p:nvSpPr>
                <p:cNvPr id="139" name="Google Shape;139;g912dc56f2a_2_135"/>
                <p:cNvSpPr/>
                <p:nvPr/>
              </p:nvSpPr>
              <p:spPr>
                <a:xfrm>
                  <a:off x="1056658" y="3075806"/>
                  <a:ext cx="1440300" cy="1440300"/>
                </a:xfrm>
                <a:prstGeom prst="rect">
                  <a:avLst/>
                </a:prstGeom>
                <a:solidFill>
                  <a:srgbClr val="3F3F3F"/>
                </a:soli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0" name="Google Shape;140;g912dc56f2a_2_135"/>
                <p:cNvSpPr txBox="1"/>
                <p:nvPr/>
              </p:nvSpPr>
              <p:spPr>
                <a:xfrm>
                  <a:off x="1051153" y="3388550"/>
                  <a:ext cx="15279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100">
                      <a:solidFill>
                        <a:schemeClr val="lt1"/>
                      </a:solidFill>
                    </a:rPr>
                    <a:t>UseCase &amp; Scenario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1" name="Google Shape;141;g912dc56f2a_2_135"/>
                <p:cNvSpPr/>
                <p:nvPr/>
              </p:nvSpPr>
              <p:spPr>
                <a:xfrm>
                  <a:off x="2109631" y="4189834"/>
                  <a:ext cx="216000" cy="144000"/>
                </a:xfrm>
                <a:prstGeom prst="notched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2" name="Google Shape;142;g912dc56f2a_2_135"/>
                <p:cNvSpPr txBox="1"/>
                <p:nvPr/>
              </p:nvSpPr>
              <p:spPr>
                <a:xfrm>
                  <a:off x="1127353" y="3670275"/>
                  <a:ext cx="13887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b="1" lang="ko-KR" sz="800">
                      <a:solidFill>
                        <a:schemeClr val="lt1"/>
                      </a:solidFill>
                    </a:rPr>
                    <a:t>1. 펫 미용 예약 서비스</a:t>
                  </a:r>
                  <a:br>
                    <a:rPr b="1" lang="ko-KR" sz="800">
                      <a:solidFill>
                        <a:schemeClr val="lt1"/>
                      </a:solidFill>
                    </a:rPr>
                  </a:br>
                  <a:r>
                    <a:rPr b="1" lang="ko-KR" sz="800">
                      <a:solidFill>
                        <a:schemeClr val="lt1"/>
                      </a:solidFill>
                    </a:rPr>
                    <a:t>2. 펫 보험 추천 서비스</a:t>
                  </a:r>
                  <a:br>
                    <a:rPr b="1" lang="ko-KR" sz="800">
                      <a:solidFill>
                        <a:schemeClr val="lt1"/>
                      </a:solidFill>
                    </a:rPr>
                  </a:br>
                  <a:r>
                    <a:rPr b="1" lang="ko-KR" sz="800">
                      <a:solidFill>
                        <a:schemeClr val="lt1"/>
                      </a:solidFill>
                    </a:rPr>
                    <a:t>+ 시연 녹화 영상</a:t>
                  </a:r>
                  <a:br>
                    <a:rPr b="1" lang="ko-KR" sz="800">
                      <a:solidFill>
                        <a:schemeClr val="lt1"/>
                      </a:solidFill>
                    </a:rPr>
                  </a:br>
                  <a:r>
                    <a:rPr b="1" lang="ko-KR" sz="800">
                      <a:solidFill>
                        <a:schemeClr val="lt1"/>
                      </a:solidFill>
                    </a:rPr>
                    <a:t>+ 추후 발전 방안</a:t>
                  </a:r>
                  <a:endParaRPr>
                    <a:solidFill>
                      <a:schemeClr val="dk1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143" name="Google Shape;143;g912dc56f2a_2_135"/>
            <p:cNvGrpSpPr/>
            <p:nvPr/>
          </p:nvGrpSpPr>
          <p:grpSpPr>
            <a:xfrm>
              <a:off x="4687403" y="2456309"/>
              <a:ext cx="1827895" cy="1848934"/>
              <a:chOff x="1056658" y="3075806"/>
              <a:chExt cx="1827895" cy="1848934"/>
            </a:xfrm>
          </p:grpSpPr>
          <p:sp>
            <p:nvSpPr>
              <p:cNvPr id="144" name="Google Shape;144;g912dc56f2a_2_135"/>
              <p:cNvSpPr/>
              <p:nvPr/>
            </p:nvSpPr>
            <p:spPr>
              <a:xfrm>
                <a:off x="1258006" y="4555440"/>
                <a:ext cx="1037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PART.</a:t>
                </a:r>
                <a:r>
                  <a:rPr lang="ko-KR" sz="1800">
                    <a:solidFill>
                      <a:schemeClr val="lt1"/>
                    </a:solidFill>
                  </a:rPr>
                  <a:t>3</a:t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45" name="Google Shape;145;g912dc56f2a_2_135"/>
              <p:cNvGrpSpPr/>
              <p:nvPr/>
            </p:nvGrpSpPr>
            <p:grpSpPr>
              <a:xfrm>
                <a:off x="1056658" y="3075806"/>
                <a:ext cx="1827895" cy="1440300"/>
                <a:chOff x="1056658" y="3075806"/>
                <a:chExt cx="1827895" cy="1440300"/>
              </a:xfrm>
            </p:grpSpPr>
            <p:sp>
              <p:nvSpPr>
                <p:cNvPr id="146" name="Google Shape;146;g912dc56f2a_2_135"/>
                <p:cNvSpPr/>
                <p:nvPr/>
              </p:nvSpPr>
              <p:spPr>
                <a:xfrm>
                  <a:off x="1056658" y="3075806"/>
                  <a:ext cx="1440300" cy="1440300"/>
                </a:xfrm>
                <a:prstGeom prst="rect">
                  <a:avLst/>
                </a:prstGeom>
                <a:solidFill>
                  <a:srgbClr val="3F3F3F"/>
                </a:solidFill>
                <a:ln cap="flat" cmpd="sng" w="254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7" name="Google Shape;147;g912dc56f2a_2_135"/>
                <p:cNvSpPr txBox="1"/>
                <p:nvPr/>
              </p:nvSpPr>
              <p:spPr>
                <a:xfrm>
                  <a:off x="1132853" y="3388550"/>
                  <a:ext cx="17517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ko-KR" sz="1200">
                      <a:solidFill>
                        <a:schemeClr val="lt1"/>
                      </a:solidFill>
                    </a:rPr>
                    <a:t>Tech stack</a:t>
                  </a:r>
                  <a:endParaRPr/>
                </a:p>
              </p:txBody>
            </p:sp>
            <p:sp>
              <p:nvSpPr>
                <p:cNvPr id="148" name="Google Shape;148;g912dc56f2a_2_135"/>
                <p:cNvSpPr/>
                <p:nvPr/>
              </p:nvSpPr>
              <p:spPr>
                <a:xfrm>
                  <a:off x="2109631" y="4189834"/>
                  <a:ext cx="216000" cy="144000"/>
                </a:xfrm>
                <a:prstGeom prst="notched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9" name="Google Shape;149;g912dc56f2a_2_135"/>
                <p:cNvSpPr txBox="1"/>
                <p:nvPr/>
              </p:nvSpPr>
              <p:spPr>
                <a:xfrm>
                  <a:off x="1127353" y="3670275"/>
                  <a:ext cx="13404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b="1" lang="ko-KR" sz="800">
                      <a:solidFill>
                        <a:schemeClr val="lt1"/>
                      </a:solidFill>
                    </a:rPr>
                    <a:t>+ open banking api</a:t>
                  </a:r>
                  <a:br>
                    <a:rPr b="1" lang="ko-KR" sz="800">
                      <a:solidFill>
                        <a:schemeClr val="lt1"/>
                      </a:solidFill>
                    </a:rPr>
                  </a:br>
                  <a:r>
                    <a:rPr b="1" lang="ko-KR" sz="800">
                      <a:solidFill>
                        <a:schemeClr val="lt1"/>
                      </a:solidFill>
                    </a:rPr>
                    <a:t>+ qr code</a:t>
                  </a:r>
                  <a:endParaRPr b="1" sz="800">
                    <a:solidFill>
                      <a:schemeClr val="lt1"/>
                    </a:solidFill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800">
                      <a:solidFill>
                        <a:schemeClr val="lt1"/>
                      </a:solidFill>
                    </a:rPr>
                    <a:t>+ collaborative filtering</a:t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g925bb64f35_1_1141" title="간편결제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g912dc56f2a_2_3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75" name="Google Shape;575;g912dc56f2a_2_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g912dc56f2a_2_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62200" y="2716851"/>
              <a:ext cx="4325523" cy="24266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g912dc56f2a_2_33"/>
          <p:cNvGrpSpPr/>
          <p:nvPr/>
        </p:nvGrpSpPr>
        <p:grpSpPr>
          <a:xfrm>
            <a:off x="5355229" y="49581"/>
            <a:ext cx="2492400" cy="2992167"/>
            <a:chOff x="957679" y="825804"/>
            <a:chExt cx="2492400" cy="2992167"/>
          </a:xfrm>
        </p:grpSpPr>
        <p:sp>
          <p:nvSpPr>
            <p:cNvPr id="578" name="Google Shape;578;g912dc56f2a_2_33"/>
            <p:cNvSpPr txBox="1"/>
            <p:nvPr/>
          </p:nvSpPr>
          <p:spPr>
            <a:xfrm>
              <a:off x="1464713" y="825804"/>
              <a:ext cx="1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912dc56f2a_2_33"/>
            <p:cNvSpPr txBox="1"/>
            <p:nvPr/>
          </p:nvSpPr>
          <p:spPr>
            <a:xfrm>
              <a:off x="1374946" y="2156251"/>
              <a:ext cx="1657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펫 보험 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추천 서비스</a:t>
              </a:r>
              <a:endParaRPr/>
            </a:p>
          </p:txBody>
        </p:sp>
        <p:sp>
          <p:nvSpPr>
            <p:cNvPr id="580" name="Google Shape;580;g912dc56f2a_2_33"/>
            <p:cNvSpPr/>
            <p:nvPr/>
          </p:nvSpPr>
          <p:spPr>
            <a:xfrm>
              <a:off x="957679" y="1325571"/>
              <a:ext cx="2492400" cy="2492400"/>
            </a:xfrm>
            <a:prstGeom prst="rect">
              <a:avLst/>
            </a:prstGeom>
            <a:noFill/>
            <a:ln cap="flat" cmpd="sng" w="190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g925bb64f35_1_10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925bb64f35_1_1084"/>
          <p:cNvSpPr/>
          <p:nvPr/>
        </p:nvSpPr>
        <p:spPr>
          <a:xfrm>
            <a:off x="-3" y="265431"/>
            <a:ext cx="9144000" cy="70200"/>
          </a:xfrm>
          <a:prstGeom prst="rect">
            <a:avLst/>
          </a:prstGeom>
          <a:solidFill>
            <a:srgbClr val="FFB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g925bb64f35_1_1084"/>
          <p:cNvSpPr/>
          <p:nvPr/>
        </p:nvSpPr>
        <p:spPr>
          <a:xfrm>
            <a:off x="-2" y="-2063"/>
            <a:ext cx="9144000" cy="267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9" name="Google Shape;589;g925bb64f35_1_1084"/>
          <p:cNvCxnSpPr/>
          <p:nvPr/>
        </p:nvCxnSpPr>
        <p:spPr>
          <a:xfrm>
            <a:off x="0" y="5094159"/>
            <a:ext cx="8611800" cy="0"/>
          </a:xfrm>
          <a:prstGeom prst="straightConnector1">
            <a:avLst/>
          </a:prstGeom>
          <a:noFill/>
          <a:ln cap="flat" cmpd="sng" w="9525">
            <a:solidFill>
              <a:srgbClr val="39413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:\Users\asj\Downloads\111158-dogs\png\dog-with-belt-walking-with-a-man.png" id="590" name="Google Shape;590;g925bb64f35_1_1084"/>
          <p:cNvPicPr preferRelativeResize="0"/>
          <p:nvPr/>
        </p:nvPicPr>
        <p:blipFill rotWithShape="1">
          <a:blip r:embed="rId4">
            <a:alphaModFix/>
          </a:blip>
          <a:srcRect b="7918" l="18692" r="0" t="0"/>
          <a:stretch/>
        </p:blipFill>
        <p:spPr>
          <a:xfrm flipH="1">
            <a:off x="8611751" y="4553952"/>
            <a:ext cx="532248" cy="591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g925bb64f35_1_1084"/>
          <p:cNvGrpSpPr/>
          <p:nvPr/>
        </p:nvGrpSpPr>
        <p:grpSpPr>
          <a:xfrm>
            <a:off x="213450" y="90726"/>
            <a:ext cx="4491995" cy="678762"/>
            <a:chOff x="213450" y="92788"/>
            <a:chExt cx="4491995" cy="678762"/>
          </a:xfrm>
        </p:grpSpPr>
        <p:sp>
          <p:nvSpPr>
            <p:cNvPr id="592" name="Google Shape;592;g925bb64f35_1_1084"/>
            <p:cNvSpPr txBox="1"/>
            <p:nvPr/>
          </p:nvSpPr>
          <p:spPr>
            <a:xfrm>
              <a:off x="1032845" y="373650"/>
              <a:ext cx="367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descr="C:\Users\asj\Downloads\111158-dogs\png\dog-smelling-a-bone.png" id="593" name="Google Shape;593;g925bb64f35_1_10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3450" y="92788"/>
              <a:ext cx="678762" cy="678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Google Shape;594;g925bb64f35_1_1084"/>
          <p:cNvSpPr/>
          <p:nvPr/>
        </p:nvSpPr>
        <p:spPr>
          <a:xfrm>
            <a:off x="8343351" y="4759838"/>
            <a:ext cx="268500" cy="179700"/>
          </a:xfrm>
          <a:prstGeom prst="wedgeRoundRectCallout">
            <a:avLst>
              <a:gd fmla="val 42805" name="adj1"/>
              <a:gd fmla="val 71384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394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94131"/>
                </a:solidFill>
              </a:rPr>
              <a:t>3</a:t>
            </a:r>
            <a:endParaRPr sz="900">
              <a:solidFill>
                <a:srgbClr val="394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5" name="Google Shape;595;g925bb64f35_1_1084"/>
          <p:cNvGrpSpPr/>
          <p:nvPr/>
        </p:nvGrpSpPr>
        <p:grpSpPr>
          <a:xfrm rot="10800000">
            <a:off x="1176886" y="780504"/>
            <a:ext cx="914210" cy="380834"/>
            <a:chOff x="965446" y="627540"/>
            <a:chExt cx="554100" cy="1015016"/>
          </a:xfrm>
        </p:grpSpPr>
        <p:sp>
          <p:nvSpPr>
            <p:cNvPr id="596" name="Google Shape;596;g925bb64f35_1_1084"/>
            <p:cNvSpPr/>
            <p:nvPr/>
          </p:nvSpPr>
          <p:spPr>
            <a:xfrm rot="5400000">
              <a:off x="757846" y="880856"/>
              <a:ext cx="969300" cy="554100"/>
            </a:xfrm>
            <a:prstGeom prst="homePlate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7" name="Google Shape;597;g925bb64f35_1_1084"/>
            <p:cNvSpPr/>
            <p:nvPr/>
          </p:nvSpPr>
          <p:spPr>
            <a:xfrm rot="5400000">
              <a:off x="757846" y="835140"/>
              <a:ext cx="969300" cy="554100"/>
            </a:xfrm>
            <a:prstGeom prst="homePlate">
              <a:avLst>
                <a:gd fmla="val 50000" name="adj"/>
              </a:avLst>
            </a:prstGeom>
            <a:solidFill>
              <a:srgbClr val="D477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98" name="Google Shape;598;g925bb64f35_1_1084"/>
          <p:cNvSpPr/>
          <p:nvPr/>
        </p:nvSpPr>
        <p:spPr>
          <a:xfrm flipH="1">
            <a:off x="245096" y="1034224"/>
            <a:ext cx="432000" cy="692100"/>
          </a:xfrm>
          <a:prstGeom prst="homePlate">
            <a:avLst>
              <a:gd fmla="val 25148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g925bb64f35_1_1084"/>
          <p:cNvSpPr/>
          <p:nvPr/>
        </p:nvSpPr>
        <p:spPr>
          <a:xfrm>
            <a:off x="452531" y="1034224"/>
            <a:ext cx="5274900" cy="692100"/>
          </a:xfrm>
          <a:prstGeom prst="homePlate">
            <a:avLst>
              <a:gd fmla="val 25148" name="adj"/>
            </a:avLst>
          </a:prstGeom>
          <a:solidFill>
            <a:srgbClr val="DE96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g925bb64f35_1_1084"/>
          <p:cNvSpPr/>
          <p:nvPr/>
        </p:nvSpPr>
        <p:spPr>
          <a:xfrm>
            <a:off x="542779" y="1092289"/>
            <a:ext cx="576000" cy="576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sj\Downloads\dog.png" id="601" name="Google Shape;601;g925bb64f35_1_10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096" y="1235725"/>
            <a:ext cx="307431" cy="30743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925bb64f35_1_1084"/>
          <p:cNvSpPr txBox="1"/>
          <p:nvPr/>
        </p:nvSpPr>
        <p:spPr>
          <a:xfrm>
            <a:off x="2091100" y="1034237"/>
            <a:ext cx="3754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 기반 협업 필터링을 이용한 보험 추천 서비스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사용자가 회원가입시 입력한 품종, 성별, 나이를 전달받아 유사한 사용자들이 가장 많이 가입해 있는 보험을 추천해주는 기능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직접 키워드 설정을 통한 보험 추천 기능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925bb64f35_1_1084"/>
          <p:cNvSpPr txBox="1"/>
          <p:nvPr/>
        </p:nvSpPr>
        <p:spPr>
          <a:xfrm>
            <a:off x="1185925" y="1239238"/>
            <a:ext cx="9840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</a:rPr>
              <a:t>보험</a:t>
            </a:r>
            <a:r>
              <a:rPr b="1" lang="ko-KR" sz="1200">
                <a:solidFill>
                  <a:srgbClr val="3F3F3F"/>
                </a:solidFill>
              </a:rPr>
              <a:t> </a:t>
            </a:r>
            <a:endParaRPr b="1" sz="1200">
              <a:solidFill>
                <a:srgbClr val="3F3F3F"/>
              </a:solidFill>
            </a:endParaRPr>
          </a:p>
        </p:txBody>
      </p:sp>
      <p:pic>
        <p:nvPicPr>
          <p:cNvPr id="604" name="Google Shape;604;g925bb64f35_1_10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5201" y="2046449"/>
            <a:ext cx="1770343" cy="24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925bb64f35_1_10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1473" y="2046450"/>
            <a:ext cx="1742500" cy="18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925bb64f35_1_10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4475" y="2046449"/>
            <a:ext cx="1314788" cy="2459722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925bb64f35_1_1084"/>
          <p:cNvSpPr/>
          <p:nvPr/>
        </p:nvSpPr>
        <p:spPr>
          <a:xfrm>
            <a:off x="439975" y="2601250"/>
            <a:ext cx="1139100" cy="591600"/>
          </a:xfrm>
          <a:prstGeom prst="rect">
            <a:avLst/>
          </a:prstGeom>
          <a:solidFill>
            <a:srgbClr val="D477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Jua"/>
                <a:ea typeface="Jua"/>
                <a:cs typeface="Jua"/>
                <a:sym typeface="Jua"/>
              </a:rPr>
              <a:t>사용</a:t>
            </a:r>
            <a:r>
              <a:rPr lang="ko-KR" sz="800">
                <a:latin typeface="Jua"/>
                <a:ea typeface="Jua"/>
                <a:cs typeface="Jua"/>
                <a:sym typeface="Jua"/>
              </a:rPr>
              <a:t>자 정보</a:t>
            </a:r>
            <a:endParaRPr sz="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Jua"/>
                <a:ea typeface="Jua"/>
                <a:cs typeface="Jua"/>
                <a:sym typeface="Jua"/>
              </a:rPr>
              <a:t>(견종, 나이, 성별, 중성화, 등록)</a:t>
            </a:r>
            <a:endParaRPr sz="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08" name="Google Shape;608;g925bb64f35_1_1084"/>
          <p:cNvSpPr/>
          <p:nvPr/>
        </p:nvSpPr>
        <p:spPr>
          <a:xfrm>
            <a:off x="1606721" y="2674463"/>
            <a:ext cx="380100" cy="3330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g925bb64f35_1_1084"/>
          <p:cNvSpPr/>
          <p:nvPr/>
        </p:nvSpPr>
        <p:spPr>
          <a:xfrm>
            <a:off x="3345250" y="2848250"/>
            <a:ext cx="229200" cy="2370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925bb64f35_1_1084"/>
          <p:cNvSpPr/>
          <p:nvPr/>
        </p:nvSpPr>
        <p:spPr>
          <a:xfrm>
            <a:off x="5383913" y="2848250"/>
            <a:ext cx="229200" cy="2370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925bb64f35_1_1084"/>
          <p:cNvSpPr txBox="1"/>
          <p:nvPr/>
        </p:nvSpPr>
        <p:spPr>
          <a:xfrm>
            <a:off x="1844875" y="1752575"/>
            <a:ext cx="15867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다른 사용자들 정보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2" name="Google Shape;612;g925bb64f35_1_1084"/>
          <p:cNvSpPr txBox="1"/>
          <p:nvPr/>
        </p:nvSpPr>
        <p:spPr>
          <a:xfrm>
            <a:off x="4085675" y="1778850"/>
            <a:ext cx="8487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보험 정보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3" name="Google Shape;613;g925bb64f35_1_1084"/>
          <p:cNvSpPr txBox="1"/>
          <p:nvPr/>
        </p:nvSpPr>
        <p:spPr>
          <a:xfrm>
            <a:off x="5709375" y="1752588"/>
            <a:ext cx="15867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다른 사용자들 선택 정보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4" name="Google Shape;614;g925bb64f35_1_1084"/>
          <p:cNvSpPr/>
          <p:nvPr/>
        </p:nvSpPr>
        <p:spPr>
          <a:xfrm>
            <a:off x="7468521" y="2800238"/>
            <a:ext cx="380100" cy="3330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925bb64f35_1_1084"/>
          <p:cNvSpPr/>
          <p:nvPr/>
        </p:nvSpPr>
        <p:spPr>
          <a:xfrm>
            <a:off x="7908050" y="2670950"/>
            <a:ext cx="1139100" cy="591600"/>
          </a:xfrm>
          <a:prstGeom prst="rect">
            <a:avLst/>
          </a:prstGeom>
          <a:solidFill>
            <a:srgbClr val="D477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Jua"/>
                <a:ea typeface="Jua"/>
                <a:cs typeface="Jua"/>
                <a:sym typeface="Jua"/>
              </a:rPr>
              <a:t>최우선 / 차우선 </a:t>
            </a:r>
            <a:endParaRPr sz="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Jua"/>
                <a:ea typeface="Jua"/>
                <a:cs typeface="Jua"/>
                <a:sym typeface="Jua"/>
              </a:rPr>
              <a:t>보험 추천</a:t>
            </a:r>
            <a:endParaRPr sz="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6" name="Google Shape;616;g925bb64f35_1_1084"/>
          <p:cNvSpPr/>
          <p:nvPr/>
        </p:nvSpPr>
        <p:spPr>
          <a:xfrm>
            <a:off x="1136375" y="350800"/>
            <a:ext cx="47598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펫 보험 추천 서비스 - </a:t>
            </a:r>
            <a:r>
              <a:rPr lang="ko-KR" sz="18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Collaborative filtering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g925bb64f35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925bb64f35_2_15"/>
          <p:cNvSpPr/>
          <p:nvPr/>
        </p:nvSpPr>
        <p:spPr>
          <a:xfrm>
            <a:off x="-3" y="265431"/>
            <a:ext cx="9144000" cy="70200"/>
          </a:xfrm>
          <a:prstGeom prst="rect">
            <a:avLst/>
          </a:prstGeom>
          <a:solidFill>
            <a:srgbClr val="FFB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g925bb64f35_2_15"/>
          <p:cNvSpPr/>
          <p:nvPr/>
        </p:nvSpPr>
        <p:spPr>
          <a:xfrm>
            <a:off x="-2" y="-2063"/>
            <a:ext cx="9144000" cy="267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25" name="Google Shape;625;g925bb64f35_2_15"/>
          <p:cNvCxnSpPr/>
          <p:nvPr/>
        </p:nvCxnSpPr>
        <p:spPr>
          <a:xfrm>
            <a:off x="0" y="5094159"/>
            <a:ext cx="8611800" cy="0"/>
          </a:xfrm>
          <a:prstGeom prst="straightConnector1">
            <a:avLst/>
          </a:prstGeom>
          <a:noFill/>
          <a:ln cap="flat" cmpd="sng" w="9525">
            <a:solidFill>
              <a:srgbClr val="39413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:\Users\asj\Downloads\111158-dogs\png\dog-with-belt-walking-with-a-man.png" id="626" name="Google Shape;626;g925bb64f35_2_15"/>
          <p:cNvPicPr preferRelativeResize="0"/>
          <p:nvPr/>
        </p:nvPicPr>
        <p:blipFill rotWithShape="1">
          <a:blip r:embed="rId4">
            <a:alphaModFix/>
          </a:blip>
          <a:srcRect b="7918" l="18692" r="0" t="0"/>
          <a:stretch/>
        </p:blipFill>
        <p:spPr>
          <a:xfrm flipH="1">
            <a:off x="8611751" y="4553952"/>
            <a:ext cx="532248" cy="591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g925bb64f35_2_15"/>
          <p:cNvGrpSpPr/>
          <p:nvPr/>
        </p:nvGrpSpPr>
        <p:grpSpPr>
          <a:xfrm>
            <a:off x="213450" y="90726"/>
            <a:ext cx="4491995" cy="678762"/>
            <a:chOff x="213450" y="92788"/>
            <a:chExt cx="4491995" cy="678762"/>
          </a:xfrm>
        </p:grpSpPr>
        <p:sp>
          <p:nvSpPr>
            <p:cNvPr id="628" name="Google Shape;628;g925bb64f35_2_15"/>
            <p:cNvSpPr txBox="1"/>
            <p:nvPr/>
          </p:nvSpPr>
          <p:spPr>
            <a:xfrm>
              <a:off x="1032845" y="373650"/>
              <a:ext cx="367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descr="C:\Users\asj\Downloads\111158-dogs\png\dog-smelling-a-bone.png" id="629" name="Google Shape;629;g925bb64f35_2_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3450" y="92788"/>
              <a:ext cx="678762" cy="678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0" name="Google Shape;630;g925bb64f35_2_15"/>
          <p:cNvSpPr/>
          <p:nvPr/>
        </p:nvSpPr>
        <p:spPr>
          <a:xfrm>
            <a:off x="8343351" y="4759838"/>
            <a:ext cx="268500" cy="179700"/>
          </a:xfrm>
          <a:prstGeom prst="wedgeRoundRectCallout">
            <a:avLst>
              <a:gd fmla="val 42805" name="adj1"/>
              <a:gd fmla="val 71384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394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94131"/>
                </a:solidFill>
              </a:rPr>
              <a:t>3</a:t>
            </a:r>
            <a:endParaRPr sz="900">
              <a:solidFill>
                <a:srgbClr val="394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925bb64f35_2_15"/>
          <p:cNvSpPr/>
          <p:nvPr/>
        </p:nvSpPr>
        <p:spPr>
          <a:xfrm>
            <a:off x="1136375" y="350800"/>
            <a:ext cx="41769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펫 보험 추천 서비스 - combination filter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632" name="Google Shape;632;g925bb64f35_2_15"/>
          <p:cNvGrpSpPr/>
          <p:nvPr/>
        </p:nvGrpSpPr>
        <p:grpSpPr>
          <a:xfrm rot="10800000">
            <a:off x="1176886" y="780504"/>
            <a:ext cx="914210" cy="380834"/>
            <a:chOff x="965446" y="627540"/>
            <a:chExt cx="554100" cy="1015016"/>
          </a:xfrm>
        </p:grpSpPr>
        <p:sp>
          <p:nvSpPr>
            <p:cNvPr id="633" name="Google Shape;633;g925bb64f35_2_15"/>
            <p:cNvSpPr/>
            <p:nvPr/>
          </p:nvSpPr>
          <p:spPr>
            <a:xfrm rot="5400000">
              <a:off x="757846" y="880856"/>
              <a:ext cx="969300" cy="554100"/>
            </a:xfrm>
            <a:prstGeom prst="homePlate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g925bb64f35_2_15"/>
            <p:cNvSpPr/>
            <p:nvPr/>
          </p:nvSpPr>
          <p:spPr>
            <a:xfrm rot="5400000">
              <a:off x="757846" y="835140"/>
              <a:ext cx="969300" cy="554100"/>
            </a:xfrm>
            <a:prstGeom prst="homePlate">
              <a:avLst>
                <a:gd fmla="val 50000" name="adj"/>
              </a:avLst>
            </a:prstGeom>
            <a:solidFill>
              <a:srgbClr val="D477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5" name="Google Shape;635;g925bb64f35_2_15"/>
          <p:cNvSpPr/>
          <p:nvPr/>
        </p:nvSpPr>
        <p:spPr>
          <a:xfrm flipH="1">
            <a:off x="245096" y="1034224"/>
            <a:ext cx="432000" cy="692100"/>
          </a:xfrm>
          <a:prstGeom prst="homePlate">
            <a:avLst>
              <a:gd fmla="val 25148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g925bb64f35_2_15"/>
          <p:cNvSpPr/>
          <p:nvPr/>
        </p:nvSpPr>
        <p:spPr>
          <a:xfrm>
            <a:off x="452531" y="1034224"/>
            <a:ext cx="5274900" cy="692100"/>
          </a:xfrm>
          <a:prstGeom prst="homePlate">
            <a:avLst>
              <a:gd fmla="val 25148" name="adj"/>
            </a:avLst>
          </a:prstGeom>
          <a:solidFill>
            <a:srgbClr val="DE96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g925bb64f35_2_15"/>
          <p:cNvSpPr/>
          <p:nvPr/>
        </p:nvSpPr>
        <p:spPr>
          <a:xfrm>
            <a:off x="542779" y="1092289"/>
            <a:ext cx="576000" cy="576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sj\Downloads\dog.png" id="638" name="Google Shape;638;g925bb64f35_2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096" y="1235725"/>
            <a:ext cx="307431" cy="30743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925bb64f35_2_15"/>
          <p:cNvSpPr txBox="1"/>
          <p:nvPr/>
        </p:nvSpPr>
        <p:spPr>
          <a:xfrm>
            <a:off x="2091100" y="1034237"/>
            <a:ext cx="3754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 기반 협업 필터링을 이용한 보험 추천 서비스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사용자가 회원가입시 입력한 품종, 성별, 나이를 전달받아 유사한 사용자들이 가장 많이 가입해 있는 보험을 추천해주는 기능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직접 키워드 설정을 통한 보험 추천 기능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g925bb64f35_2_15"/>
          <p:cNvSpPr txBox="1"/>
          <p:nvPr/>
        </p:nvSpPr>
        <p:spPr>
          <a:xfrm>
            <a:off x="1185925" y="1239238"/>
            <a:ext cx="9840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</a:rPr>
              <a:t>보험 </a:t>
            </a:r>
            <a:endParaRPr b="1" sz="1200">
              <a:solidFill>
                <a:srgbClr val="3F3F3F"/>
              </a:solidFill>
            </a:endParaRPr>
          </a:p>
        </p:txBody>
      </p:sp>
      <p:sp>
        <p:nvSpPr>
          <p:cNvPr id="641" name="Google Shape;641;g925bb64f35_2_15"/>
          <p:cNvSpPr txBox="1"/>
          <p:nvPr/>
        </p:nvSpPr>
        <p:spPr>
          <a:xfrm>
            <a:off x="1335675" y="1778850"/>
            <a:ext cx="2088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보험에 cartegory 값 설정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42" name="Google Shape;642;g925bb64f35_2_15"/>
          <p:cNvSpPr/>
          <p:nvPr/>
        </p:nvSpPr>
        <p:spPr>
          <a:xfrm>
            <a:off x="6085300" y="2973200"/>
            <a:ext cx="1139100" cy="591600"/>
          </a:xfrm>
          <a:prstGeom prst="rect">
            <a:avLst/>
          </a:prstGeom>
          <a:solidFill>
            <a:srgbClr val="D477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Jua"/>
                <a:ea typeface="Jua"/>
                <a:cs typeface="Jua"/>
                <a:sym typeface="Jua"/>
              </a:rPr>
              <a:t>키워드에 따른 추천</a:t>
            </a:r>
            <a:endParaRPr sz="8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43" name="Google Shape;643;g925bb64f35_2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125" y="2052413"/>
            <a:ext cx="3640399" cy="300950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925bb64f35_2_15"/>
          <p:cNvSpPr/>
          <p:nvPr/>
        </p:nvSpPr>
        <p:spPr>
          <a:xfrm>
            <a:off x="4856205" y="2929562"/>
            <a:ext cx="871200" cy="6789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g925bb64f35_1_1150" title="보험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g912dc56f2a_2_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912dc56f2a_2_619"/>
          <p:cNvSpPr/>
          <p:nvPr/>
        </p:nvSpPr>
        <p:spPr>
          <a:xfrm>
            <a:off x="-3" y="267494"/>
            <a:ext cx="9144000" cy="70200"/>
          </a:xfrm>
          <a:prstGeom prst="rect">
            <a:avLst/>
          </a:prstGeom>
          <a:solidFill>
            <a:srgbClr val="FFB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g912dc56f2a_2_619"/>
          <p:cNvSpPr/>
          <p:nvPr/>
        </p:nvSpPr>
        <p:spPr>
          <a:xfrm>
            <a:off x="-2" y="-1"/>
            <a:ext cx="9144000" cy="267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9" name="Google Shape;659;g912dc56f2a_2_619"/>
          <p:cNvGrpSpPr/>
          <p:nvPr/>
        </p:nvGrpSpPr>
        <p:grpSpPr>
          <a:xfrm>
            <a:off x="213450" y="92788"/>
            <a:ext cx="4491995" cy="678762"/>
            <a:chOff x="213450" y="92788"/>
            <a:chExt cx="4491995" cy="678762"/>
          </a:xfrm>
        </p:grpSpPr>
        <p:sp>
          <p:nvSpPr>
            <p:cNvPr id="660" name="Google Shape;660;g912dc56f2a_2_619"/>
            <p:cNvSpPr txBox="1"/>
            <p:nvPr/>
          </p:nvSpPr>
          <p:spPr>
            <a:xfrm>
              <a:off x="1032845" y="373650"/>
              <a:ext cx="367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:\Users\asj\Downloads\111158-dogs\png\dog-smelling-a-bone.png" id="661" name="Google Shape;661;g912dc56f2a_2_6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450" y="92788"/>
              <a:ext cx="678762" cy="67876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62" name="Google Shape;662;g912dc56f2a_2_619"/>
          <p:cNvCxnSpPr/>
          <p:nvPr/>
        </p:nvCxnSpPr>
        <p:spPr>
          <a:xfrm>
            <a:off x="0" y="5096222"/>
            <a:ext cx="8611800" cy="0"/>
          </a:xfrm>
          <a:prstGeom prst="straightConnector1">
            <a:avLst/>
          </a:prstGeom>
          <a:noFill/>
          <a:ln cap="flat" cmpd="sng" w="9525">
            <a:solidFill>
              <a:srgbClr val="39413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:\Users\asj\Downloads\111158-dogs\png\dog-with-belt-walking-with-a-man.png" id="663" name="Google Shape;663;g912dc56f2a_2_619"/>
          <p:cNvPicPr preferRelativeResize="0"/>
          <p:nvPr/>
        </p:nvPicPr>
        <p:blipFill rotWithShape="1">
          <a:blip r:embed="rId5">
            <a:alphaModFix/>
          </a:blip>
          <a:srcRect b="7918" l="18692" r="0" t="0"/>
          <a:stretch/>
        </p:blipFill>
        <p:spPr>
          <a:xfrm flipH="1">
            <a:off x="8611751" y="4556014"/>
            <a:ext cx="532248" cy="5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912dc56f2a_2_619"/>
          <p:cNvSpPr/>
          <p:nvPr/>
        </p:nvSpPr>
        <p:spPr>
          <a:xfrm>
            <a:off x="8343351" y="4761900"/>
            <a:ext cx="268500" cy="179700"/>
          </a:xfrm>
          <a:prstGeom prst="wedgeRoundRectCallout">
            <a:avLst>
              <a:gd fmla="val 42805" name="adj1"/>
              <a:gd fmla="val 71384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394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9413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>
              <a:solidFill>
                <a:srgbClr val="394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" name="Google Shape;665;g912dc56f2a_2_619"/>
          <p:cNvGrpSpPr/>
          <p:nvPr/>
        </p:nvGrpSpPr>
        <p:grpSpPr>
          <a:xfrm>
            <a:off x="1451696" y="1018571"/>
            <a:ext cx="5708368" cy="3106366"/>
            <a:chOff x="1717791" y="1059536"/>
            <a:chExt cx="5708368" cy="3106366"/>
          </a:xfrm>
        </p:grpSpPr>
        <p:grpSp>
          <p:nvGrpSpPr>
            <p:cNvPr id="666" name="Google Shape;666;g912dc56f2a_2_619"/>
            <p:cNvGrpSpPr/>
            <p:nvPr/>
          </p:nvGrpSpPr>
          <p:grpSpPr>
            <a:xfrm>
              <a:off x="1717791" y="3220082"/>
              <a:ext cx="5482336" cy="945820"/>
              <a:chOff x="673916" y="2822086"/>
              <a:chExt cx="5482336" cy="945820"/>
            </a:xfrm>
          </p:grpSpPr>
          <p:grpSp>
            <p:nvGrpSpPr>
              <p:cNvPr id="667" name="Google Shape;667;g912dc56f2a_2_619"/>
              <p:cNvGrpSpPr/>
              <p:nvPr/>
            </p:nvGrpSpPr>
            <p:grpSpPr>
              <a:xfrm rot="10800000">
                <a:off x="1605707" y="2822086"/>
                <a:ext cx="914210" cy="380834"/>
                <a:chOff x="965446" y="627540"/>
                <a:chExt cx="554100" cy="1015016"/>
              </a:xfrm>
            </p:grpSpPr>
            <p:sp>
              <p:nvSpPr>
                <p:cNvPr id="668" name="Google Shape;668;g912dc56f2a_2_619"/>
                <p:cNvSpPr/>
                <p:nvPr/>
              </p:nvSpPr>
              <p:spPr>
                <a:xfrm rot="5400000">
                  <a:off x="757846" y="880856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69" name="Google Shape;669;g912dc56f2a_2_619"/>
                <p:cNvSpPr/>
                <p:nvPr/>
              </p:nvSpPr>
              <p:spPr>
                <a:xfrm rot="5400000">
                  <a:off x="757846" y="835140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D4772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670" name="Google Shape;670;g912dc56f2a_2_619"/>
              <p:cNvSpPr/>
              <p:nvPr/>
            </p:nvSpPr>
            <p:spPr>
              <a:xfrm flipH="1">
                <a:off x="673916" y="3075806"/>
                <a:ext cx="4320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1" name="Google Shape;671;g912dc56f2a_2_619"/>
              <p:cNvSpPr/>
              <p:nvPr/>
            </p:nvSpPr>
            <p:spPr>
              <a:xfrm>
                <a:off x="881352" y="3075806"/>
                <a:ext cx="52749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DE965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2" name="Google Shape;672;g912dc56f2a_2_619"/>
              <p:cNvSpPr/>
              <p:nvPr/>
            </p:nvSpPr>
            <p:spPr>
              <a:xfrm>
                <a:off x="971600" y="3133871"/>
                <a:ext cx="576000" cy="576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asj\Downloads\dog.png" id="673" name="Google Shape;673;g912dc56f2a_2_61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105916" y="3277307"/>
                <a:ext cx="307431" cy="3074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4" name="Google Shape;674;g912dc56f2a_2_619"/>
              <p:cNvSpPr txBox="1"/>
              <p:nvPr/>
            </p:nvSpPr>
            <p:spPr>
              <a:xfrm>
                <a:off x="2401746" y="3221068"/>
                <a:ext cx="3754500" cy="41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에어비엔비를 마킹하여 사용자가 가능한 시간과 날짜를 프론트 상단에서 선택할 수 있게 하고 그 밑에는 가능한 상점 리스트를 나열한다. </a:t>
                </a:r>
                <a:endParaRPr sz="900">
                  <a:solidFill>
                    <a:srgbClr val="262626"/>
                  </a:solidFill>
                </a:endParaRPr>
              </a:p>
            </p:txBody>
          </p:sp>
        </p:grpSp>
        <p:grpSp>
          <p:nvGrpSpPr>
            <p:cNvPr id="675" name="Google Shape;675;g912dc56f2a_2_619"/>
            <p:cNvGrpSpPr/>
            <p:nvPr/>
          </p:nvGrpSpPr>
          <p:grpSpPr>
            <a:xfrm>
              <a:off x="1717791" y="2139806"/>
              <a:ext cx="5482336" cy="945826"/>
              <a:chOff x="673916" y="1585273"/>
              <a:chExt cx="5482336" cy="945826"/>
            </a:xfrm>
          </p:grpSpPr>
          <p:grpSp>
            <p:nvGrpSpPr>
              <p:cNvPr id="676" name="Google Shape;676;g912dc56f2a_2_619"/>
              <p:cNvGrpSpPr/>
              <p:nvPr/>
            </p:nvGrpSpPr>
            <p:grpSpPr>
              <a:xfrm rot="10800000">
                <a:off x="1605712" y="1585273"/>
                <a:ext cx="914210" cy="380834"/>
                <a:chOff x="965446" y="627540"/>
                <a:chExt cx="554100" cy="1015016"/>
              </a:xfrm>
            </p:grpSpPr>
            <p:sp>
              <p:nvSpPr>
                <p:cNvPr id="677" name="Google Shape;677;g912dc56f2a_2_619"/>
                <p:cNvSpPr/>
                <p:nvPr/>
              </p:nvSpPr>
              <p:spPr>
                <a:xfrm rot="5400000">
                  <a:off x="757846" y="880856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78" name="Google Shape;678;g912dc56f2a_2_619"/>
                <p:cNvSpPr/>
                <p:nvPr/>
              </p:nvSpPr>
              <p:spPr>
                <a:xfrm rot="5400000">
                  <a:off x="757846" y="835140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FF8D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679" name="Google Shape;679;g912dc56f2a_2_619"/>
              <p:cNvSpPr/>
              <p:nvPr/>
            </p:nvSpPr>
            <p:spPr>
              <a:xfrm flipH="1">
                <a:off x="673916" y="1838999"/>
                <a:ext cx="4320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0" name="Google Shape;680;g912dc56f2a_2_619"/>
              <p:cNvSpPr/>
              <p:nvPr/>
            </p:nvSpPr>
            <p:spPr>
              <a:xfrm>
                <a:off x="881352" y="1838993"/>
                <a:ext cx="52749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FFB66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1" name="Google Shape;681;g912dc56f2a_2_619"/>
              <p:cNvSpPr/>
              <p:nvPr/>
            </p:nvSpPr>
            <p:spPr>
              <a:xfrm>
                <a:off x="971600" y="1897058"/>
                <a:ext cx="576000" cy="576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asj\Downloads\give.png" id="682" name="Google Shape;682;g912dc56f2a_2_61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05212" y="2031376"/>
                <a:ext cx="307431" cy="3074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3" name="Google Shape;683;g912dc56f2a_2_619"/>
              <p:cNvSpPr txBox="1"/>
              <p:nvPr/>
            </p:nvSpPr>
            <p:spPr>
              <a:xfrm>
                <a:off x="2337396" y="2083007"/>
                <a:ext cx="3754500" cy="26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결제 시 FACE ID나 비밀번호 등 사용자를 인증할 수 있는 수단을 추가한다. </a:t>
                </a:r>
                <a:endParaRPr sz="900">
                  <a:solidFill>
                    <a:srgbClr val="262626"/>
                  </a:solidFill>
                </a:endParaRPr>
              </a:p>
            </p:txBody>
          </p:sp>
        </p:grpSp>
        <p:grpSp>
          <p:nvGrpSpPr>
            <p:cNvPr id="684" name="Google Shape;684;g912dc56f2a_2_619"/>
            <p:cNvGrpSpPr/>
            <p:nvPr/>
          </p:nvGrpSpPr>
          <p:grpSpPr>
            <a:xfrm>
              <a:off x="1717791" y="1059536"/>
              <a:ext cx="5708368" cy="945820"/>
              <a:chOff x="1717791" y="1265486"/>
              <a:chExt cx="5708368" cy="945820"/>
            </a:xfrm>
          </p:grpSpPr>
          <p:grpSp>
            <p:nvGrpSpPr>
              <p:cNvPr id="685" name="Google Shape;685;g912dc56f2a_2_619"/>
              <p:cNvGrpSpPr/>
              <p:nvPr/>
            </p:nvGrpSpPr>
            <p:grpSpPr>
              <a:xfrm rot="10800000">
                <a:off x="2649590" y="1265486"/>
                <a:ext cx="914210" cy="380834"/>
                <a:chOff x="965446" y="627540"/>
                <a:chExt cx="554100" cy="1015016"/>
              </a:xfrm>
            </p:grpSpPr>
            <p:sp>
              <p:nvSpPr>
                <p:cNvPr id="686" name="Google Shape;686;g912dc56f2a_2_619"/>
                <p:cNvSpPr/>
                <p:nvPr/>
              </p:nvSpPr>
              <p:spPr>
                <a:xfrm rot="5400000">
                  <a:off x="757846" y="880856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87" name="Google Shape;687;g912dc56f2a_2_619"/>
                <p:cNvSpPr/>
                <p:nvPr/>
              </p:nvSpPr>
              <p:spPr>
                <a:xfrm rot="5400000">
                  <a:off x="757846" y="835140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FFBD8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688" name="Google Shape;688;g912dc56f2a_2_619"/>
              <p:cNvSpPr/>
              <p:nvPr/>
            </p:nvSpPr>
            <p:spPr>
              <a:xfrm flipH="1">
                <a:off x="1717791" y="1519204"/>
                <a:ext cx="4320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9" name="Google Shape;689;g912dc56f2a_2_619"/>
              <p:cNvSpPr/>
              <p:nvPr/>
            </p:nvSpPr>
            <p:spPr>
              <a:xfrm>
                <a:off x="1925227" y="1519206"/>
                <a:ext cx="52749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FFE3C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0" name="Google Shape;690;g912dc56f2a_2_619"/>
              <p:cNvSpPr txBox="1"/>
              <p:nvPr/>
            </p:nvSpPr>
            <p:spPr>
              <a:xfrm>
                <a:off x="2623446" y="1733390"/>
                <a:ext cx="882000" cy="26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F3F3F"/>
                    </a:solidFill>
                  </a:rPr>
                  <a:t>결제</a:t>
                </a:r>
                <a:endParaRPr b="1" sz="1200">
                  <a:solidFill>
                    <a:srgbClr val="3F3F3F"/>
                  </a:solidFill>
                </a:endParaRPr>
              </a:p>
            </p:txBody>
          </p:sp>
          <p:sp>
            <p:nvSpPr>
              <p:cNvPr id="691" name="Google Shape;691;g912dc56f2a_2_619"/>
              <p:cNvSpPr txBox="1"/>
              <p:nvPr/>
            </p:nvSpPr>
            <p:spPr>
              <a:xfrm>
                <a:off x="3671659" y="1611388"/>
                <a:ext cx="37545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g912dc56f2a_2_619"/>
              <p:cNvSpPr/>
              <p:nvPr/>
            </p:nvSpPr>
            <p:spPr>
              <a:xfrm>
                <a:off x="2015475" y="1577271"/>
                <a:ext cx="576000" cy="576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asj\Downloads\cat.png" id="693" name="Google Shape;693;g912dc56f2a_2_61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49791" y="1730761"/>
                <a:ext cx="307431" cy="3074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94" name="Google Shape;694;g912dc56f2a_2_619"/>
          <p:cNvSpPr txBox="1"/>
          <p:nvPr/>
        </p:nvSpPr>
        <p:spPr>
          <a:xfrm>
            <a:off x="3115175" y="1478270"/>
            <a:ext cx="40449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플랫폼 서비스로 구현하여 후기 및 사진을 남길 수 있게 한다.</a:t>
            </a:r>
            <a:endParaRPr sz="900">
              <a:solidFill>
                <a:srgbClr val="262626"/>
              </a:solidFill>
            </a:endParaRPr>
          </a:p>
        </p:txBody>
      </p:sp>
      <p:sp>
        <p:nvSpPr>
          <p:cNvPr id="695" name="Google Shape;695;g912dc56f2a_2_619"/>
          <p:cNvSpPr txBox="1"/>
          <p:nvPr/>
        </p:nvSpPr>
        <p:spPr>
          <a:xfrm>
            <a:off x="2392525" y="2583175"/>
            <a:ext cx="8820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</a:rPr>
              <a:t>결제</a:t>
            </a:r>
            <a:endParaRPr b="1" sz="1200">
              <a:solidFill>
                <a:srgbClr val="3F3F3F"/>
              </a:solidFill>
            </a:endParaRPr>
          </a:p>
        </p:txBody>
      </p:sp>
      <p:sp>
        <p:nvSpPr>
          <p:cNvPr id="696" name="Google Shape;696;g912dc56f2a_2_619"/>
          <p:cNvSpPr txBox="1"/>
          <p:nvPr/>
        </p:nvSpPr>
        <p:spPr>
          <a:xfrm>
            <a:off x="2392525" y="3688075"/>
            <a:ext cx="8820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</a:rPr>
              <a:t>미용 예약</a:t>
            </a:r>
            <a:endParaRPr b="1" sz="1200">
              <a:solidFill>
                <a:srgbClr val="3F3F3F"/>
              </a:solidFill>
            </a:endParaRPr>
          </a:p>
        </p:txBody>
      </p:sp>
      <p:sp>
        <p:nvSpPr>
          <p:cNvPr id="697" name="Google Shape;697;g912dc56f2a_2_619"/>
          <p:cNvSpPr/>
          <p:nvPr/>
        </p:nvSpPr>
        <p:spPr>
          <a:xfrm>
            <a:off x="1136375" y="350800"/>
            <a:ext cx="3048900" cy="3525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추후 발전 방안 (결제 / 미용 예약)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g912dc56f2a_2_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912dc56f2a_2_664"/>
          <p:cNvSpPr/>
          <p:nvPr/>
        </p:nvSpPr>
        <p:spPr>
          <a:xfrm>
            <a:off x="-3" y="267494"/>
            <a:ext cx="9144000" cy="70200"/>
          </a:xfrm>
          <a:prstGeom prst="rect">
            <a:avLst/>
          </a:prstGeom>
          <a:solidFill>
            <a:srgbClr val="FFB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g912dc56f2a_2_664"/>
          <p:cNvSpPr/>
          <p:nvPr/>
        </p:nvSpPr>
        <p:spPr>
          <a:xfrm>
            <a:off x="-2" y="-1"/>
            <a:ext cx="9144000" cy="267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6" name="Google Shape;706;g912dc56f2a_2_664"/>
          <p:cNvCxnSpPr/>
          <p:nvPr/>
        </p:nvCxnSpPr>
        <p:spPr>
          <a:xfrm>
            <a:off x="0" y="5096222"/>
            <a:ext cx="8611800" cy="0"/>
          </a:xfrm>
          <a:prstGeom prst="straightConnector1">
            <a:avLst/>
          </a:prstGeom>
          <a:noFill/>
          <a:ln cap="flat" cmpd="sng" w="9525">
            <a:solidFill>
              <a:srgbClr val="39413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:\Users\asj\Downloads\111158-dogs\png\dog-with-belt-walking-with-a-man.png" id="707" name="Google Shape;707;g912dc56f2a_2_664"/>
          <p:cNvPicPr preferRelativeResize="0"/>
          <p:nvPr/>
        </p:nvPicPr>
        <p:blipFill rotWithShape="1">
          <a:blip r:embed="rId4">
            <a:alphaModFix/>
          </a:blip>
          <a:srcRect b="7918" l="18692" r="0" t="0"/>
          <a:stretch/>
        </p:blipFill>
        <p:spPr>
          <a:xfrm flipH="1">
            <a:off x="8611751" y="4556014"/>
            <a:ext cx="532248" cy="591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sj\Downloads\111158-dogs\png\dog-smelling-a-bone.png" id="708" name="Google Shape;708;g912dc56f2a_2_6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450" y="92788"/>
            <a:ext cx="678762" cy="67876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912dc56f2a_2_664"/>
          <p:cNvSpPr/>
          <p:nvPr/>
        </p:nvSpPr>
        <p:spPr>
          <a:xfrm>
            <a:off x="8343351" y="4761900"/>
            <a:ext cx="268500" cy="179700"/>
          </a:xfrm>
          <a:prstGeom prst="wedgeRoundRectCallout">
            <a:avLst>
              <a:gd fmla="val 42805" name="adj1"/>
              <a:gd fmla="val 71384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394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94131"/>
                </a:solidFill>
              </a:rPr>
              <a:t>2</a:t>
            </a:r>
            <a:endParaRPr sz="900">
              <a:solidFill>
                <a:srgbClr val="394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0" name="Google Shape;710;g912dc56f2a_2_664"/>
          <p:cNvGrpSpPr/>
          <p:nvPr/>
        </p:nvGrpSpPr>
        <p:grpSpPr>
          <a:xfrm>
            <a:off x="1451696" y="1018571"/>
            <a:ext cx="5708368" cy="3106366"/>
            <a:chOff x="1717791" y="1059536"/>
            <a:chExt cx="5708368" cy="3106366"/>
          </a:xfrm>
        </p:grpSpPr>
        <p:grpSp>
          <p:nvGrpSpPr>
            <p:cNvPr id="711" name="Google Shape;711;g912dc56f2a_2_664"/>
            <p:cNvGrpSpPr/>
            <p:nvPr/>
          </p:nvGrpSpPr>
          <p:grpSpPr>
            <a:xfrm>
              <a:off x="1717791" y="3220082"/>
              <a:ext cx="5542154" cy="945820"/>
              <a:chOff x="673916" y="2822086"/>
              <a:chExt cx="5542154" cy="945820"/>
            </a:xfrm>
          </p:grpSpPr>
          <p:grpSp>
            <p:nvGrpSpPr>
              <p:cNvPr id="712" name="Google Shape;712;g912dc56f2a_2_664"/>
              <p:cNvGrpSpPr/>
              <p:nvPr/>
            </p:nvGrpSpPr>
            <p:grpSpPr>
              <a:xfrm rot="10800000">
                <a:off x="1605707" y="2822086"/>
                <a:ext cx="914210" cy="380834"/>
                <a:chOff x="965446" y="627540"/>
                <a:chExt cx="554100" cy="1015016"/>
              </a:xfrm>
            </p:grpSpPr>
            <p:sp>
              <p:nvSpPr>
                <p:cNvPr id="713" name="Google Shape;713;g912dc56f2a_2_664"/>
                <p:cNvSpPr/>
                <p:nvPr/>
              </p:nvSpPr>
              <p:spPr>
                <a:xfrm rot="5400000">
                  <a:off x="757846" y="880856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14" name="Google Shape;714;g912dc56f2a_2_664"/>
                <p:cNvSpPr/>
                <p:nvPr/>
              </p:nvSpPr>
              <p:spPr>
                <a:xfrm rot="5400000">
                  <a:off x="757846" y="835140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D4772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715" name="Google Shape;715;g912dc56f2a_2_664"/>
              <p:cNvSpPr/>
              <p:nvPr/>
            </p:nvSpPr>
            <p:spPr>
              <a:xfrm flipH="1">
                <a:off x="673916" y="3075806"/>
                <a:ext cx="4320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6" name="Google Shape;716;g912dc56f2a_2_664"/>
              <p:cNvSpPr/>
              <p:nvPr/>
            </p:nvSpPr>
            <p:spPr>
              <a:xfrm>
                <a:off x="881352" y="3075806"/>
                <a:ext cx="52749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DE965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7" name="Google Shape;717;g912dc56f2a_2_664"/>
              <p:cNvSpPr/>
              <p:nvPr/>
            </p:nvSpPr>
            <p:spPr>
              <a:xfrm>
                <a:off x="971600" y="3133871"/>
                <a:ext cx="576000" cy="576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asj\Downloads\dog.png" id="718" name="Google Shape;718;g912dc56f2a_2_66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105916" y="3277307"/>
                <a:ext cx="307431" cy="3074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9" name="Google Shape;719;g912dc56f2a_2_664"/>
              <p:cNvSpPr txBox="1"/>
              <p:nvPr/>
            </p:nvSpPr>
            <p:spPr>
              <a:xfrm>
                <a:off x="2461571" y="3249120"/>
                <a:ext cx="3754500" cy="36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사용자 기반 협업 필터링 보험 추천의 정확도를 향상시킨다.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키워드 보험 추천 키워드 수를 늘려 세분화시킨다.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g912dc56f2a_2_664"/>
            <p:cNvGrpSpPr/>
            <p:nvPr/>
          </p:nvGrpSpPr>
          <p:grpSpPr>
            <a:xfrm>
              <a:off x="1717791" y="2139806"/>
              <a:ext cx="5563179" cy="945826"/>
              <a:chOff x="673916" y="1585273"/>
              <a:chExt cx="5563179" cy="945826"/>
            </a:xfrm>
          </p:grpSpPr>
          <p:grpSp>
            <p:nvGrpSpPr>
              <p:cNvPr id="721" name="Google Shape;721;g912dc56f2a_2_664"/>
              <p:cNvGrpSpPr/>
              <p:nvPr/>
            </p:nvGrpSpPr>
            <p:grpSpPr>
              <a:xfrm rot="10800000">
                <a:off x="1605712" y="1585273"/>
                <a:ext cx="914210" cy="380834"/>
                <a:chOff x="965446" y="627540"/>
                <a:chExt cx="554100" cy="1015016"/>
              </a:xfrm>
            </p:grpSpPr>
            <p:sp>
              <p:nvSpPr>
                <p:cNvPr id="722" name="Google Shape;722;g912dc56f2a_2_664"/>
                <p:cNvSpPr/>
                <p:nvPr/>
              </p:nvSpPr>
              <p:spPr>
                <a:xfrm rot="5400000">
                  <a:off x="757846" y="880856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23" name="Google Shape;723;g912dc56f2a_2_664"/>
                <p:cNvSpPr/>
                <p:nvPr/>
              </p:nvSpPr>
              <p:spPr>
                <a:xfrm rot="5400000">
                  <a:off x="757846" y="835140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FF8D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724" name="Google Shape;724;g912dc56f2a_2_664"/>
              <p:cNvSpPr/>
              <p:nvPr/>
            </p:nvSpPr>
            <p:spPr>
              <a:xfrm flipH="1">
                <a:off x="673916" y="1838999"/>
                <a:ext cx="4320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5" name="Google Shape;725;g912dc56f2a_2_664"/>
              <p:cNvSpPr/>
              <p:nvPr/>
            </p:nvSpPr>
            <p:spPr>
              <a:xfrm>
                <a:off x="881352" y="1838993"/>
                <a:ext cx="52749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FFB66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6" name="Google Shape;726;g912dc56f2a_2_664"/>
              <p:cNvSpPr/>
              <p:nvPr/>
            </p:nvSpPr>
            <p:spPr>
              <a:xfrm>
                <a:off x="971600" y="1897058"/>
                <a:ext cx="576000" cy="576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asj\Downloads\give.png" id="727" name="Google Shape;727;g912dc56f2a_2_6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05212" y="2031376"/>
                <a:ext cx="307431" cy="3074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8" name="Google Shape;728;g912dc56f2a_2_664"/>
              <p:cNvSpPr txBox="1"/>
              <p:nvPr/>
            </p:nvSpPr>
            <p:spPr>
              <a:xfrm>
                <a:off x="2482596" y="2051245"/>
                <a:ext cx="3754500" cy="26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서비스 내에서 보험 가입을 진행할 수 있도록 한다.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g912dc56f2a_2_664"/>
            <p:cNvGrpSpPr/>
            <p:nvPr/>
          </p:nvGrpSpPr>
          <p:grpSpPr>
            <a:xfrm>
              <a:off x="1717791" y="1059536"/>
              <a:ext cx="5708368" cy="945820"/>
              <a:chOff x="1717791" y="1265486"/>
              <a:chExt cx="5708368" cy="945820"/>
            </a:xfrm>
          </p:grpSpPr>
          <p:grpSp>
            <p:nvGrpSpPr>
              <p:cNvPr id="730" name="Google Shape;730;g912dc56f2a_2_664"/>
              <p:cNvGrpSpPr/>
              <p:nvPr/>
            </p:nvGrpSpPr>
            <p:grpSpPr>
              <a:xfrm rot="10800000">
                <a:off x="2649590" y="1265486"/>
                <a:ext cx="914210" cy="380834"/>
                <a:chOff x="965446" y="627540"/>
                <a:chExt cx="554100" cy="1015016"/>
              </a:xfrm>
            </p:grpSpPr>
            <p:sp>
              <p:nvSpPr>
                <p:cNvPr id="731" name="Google Shape;731;g912dc56f2a_2_664"/>
                <p:cNvSpPr/>
                <p:nvPr/>
              </p:nvSpPr>
              <p:spPr>
                <a:xfrm rot="5400000">
                  <a:off x="757846" y="880856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32" name="Google Shape;732;g912dc56f2a_2_664"/>
                <p:cNvSpPr/>
                <p:nvPr/>
              </p:nvSpPr>
              <p:spPr>
                <a:xfrm rot="5400000">
                  <a:off x="757846" y="835140"/>
                  <a:ext cx="969300" cy="554100"/>
                </a:xfrm>
                <a:prstGeom prst="homePlate">
                  <a:avLst>
                    <a:gd fmla="val 50000" name="adj"/>
                  </a:avLst>
                </a:prstGeom>
                <a:solidFill>
                  <a:srgbClr val="FFBD8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733" name="Google Shape;733;g912dc56f2a_2_664"/>
              <p:cNvSpPr/>
              <p:nvPr/>
            </p:nvSpPr>
            <p:spPr>
              <a:xfrm flipH="1">
                <a:off x="1717791" y="1519204"/>
                <a:ext cx="4320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4" name="Google Shape;734;g912dc56f2a_2_664"/>
              <p:cNvSpPr/>
              <p:nvPr/>
            </p:nvSpPr>
            <p:spPr>
              <a:xfrm>
                <a:off x="1925227" y="1519206"/>
                <a:ext cx="5274900" cy="692100"/>
              </a:xfrm>
              <a:prstGeom prst="homePlate">
                <a:avLst>
                  <a:gd fmla="val 25148" name="adj"/>
                </a:avLst>
              </a:prstGeom>
              <a:solidFill>
                <a:srgbClr val="FFE3C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5" name="Google Shape;735;g912dc56f2a_2_664"/>
              <p:cNvSpPr txBox="1"/>
              <p:nvPr/>
            </p:nvSpPr>
            <p:spPr>
              <a:xfrm>
                <a:off x="2690571" y="1688440"/>
                <a:ext cx="882000" cy="26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F3F3F"/>
                    </a:solidFill>
                  </a:rPr>
                  <a:t>플랫폼화</a:t>
                </a:r>
                <a:endParaRPr b="1" sz="1200">
                  <a:solidFill>
                    <a:srgbClr val="3F3F3F"/>
                  </a:solidFill>
                </a:endParaRPr>
              </a:p>
            </p:txBody>
          </p:sp>
          <p:sp>
            <p:nvSpPr>
              <p:cNvPr id="736" name="Google Shape;736;g912dc56f2a_2_664"/>
              <p:cNvSpPr txBox="1"/>
              <p:nvPr/>
            </p:nvSpPr>
            <p:spPr>
              <a:xfrm>
                <a:off x="3671659" y="1611388"/>
                <a:ext cx="37545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g912dc56f2a_2_664"/>
              <p:cNvSpPr/>
              <p:nvPr/>
            </p:nvSpPr>
            <p:spPr>
              <a:xfrm>
                <a:off x="2015475" y="1577271"/>
                <a:ext cx="576000" cy="576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asj\Downloads\cat.png" id="738" name="Google Shape;738;g912dc56f2a_2_66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49791" y="1730761"/>
                <a:ext cx="307431" cy="3074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39" name="Google Shape;739;g912dc56f2a_2_664"/>
          <p:cNvSpPr txBox="1"/>
          <p:nvPr/>
        </p:nvSpPr>
        <p:spPr>
          <a:xfrm>
            <a:off x="3274525" y="1488320"/>
            <a:ext cx="40449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플랫폼 서비스로 구현하여 후기를 남길 수 있게 한다.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g912dc56f2a_2_664"/>
          <p:cNvSpPr txBox="1"/>
          <p:nvPr/>
        </p:nvSpPr>
        <p:spPr>
          <a:xfrm>
            <a:off x="2432725" y="2548112"/>
            <a:ext cx="8820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</a:rPr>
              <a:t>보험 가입</a:t>
            </a:r>
            <a:endParaRPr b="1" sz="1200">
              <a:solidFill>
                <a:srgbClr val="3F3F3F"/>
              </a:solidFill>
            </a:endParaRPr>
          </a:p>
        </p:txBody>
      </p:sp>
      <p:sp>
        <p:nvSpPr>
          <p:cNvPr id="741" name="Google Shape;741;g912dc56f2a_2_664"/>
          <p:cNvSpPr txBox="1"/>
          <p:nvPr/>
        </p:nvSpPr>
        <p:spPr>
          <a:xfrm>
            <a:off x="2432725" y="3607875"/>
            <a:ext cx="8820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</a:rPr>
              <a:t>추천 </a:t>
            </a:r>
            <a:endParaRPr b="1" sz="1200">
              <a:solidFill>
                <a:srgbClr val="3F3F3F"/>
              </a:solidFill>
            </a:endParaRPr>
          </a:p>
        </p:txBody>
      </p:sp>
      <p:sp>
        <p:nvSpPr>
          <p:cNvPr id="742" name="Google Shape;742;g912dc56f2a_2_664"/>
          <p:cNvSpPr/>
          <p:nvPr/>
        </p:nvSpPr>
        <p:spPr>
          <a:xfrm>
            <a:off x="1136375" y="350800"/>
            <a:ext cx="3048900" cy="3525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추후 발전 방안 (보험)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g912dc56f2a_2_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sj\Downloads\111158-dogs\png\dog-with-belt-walking-with-a-man.png" id="749" name="Google Shape;749;g912dc56f2a_2_6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3925" y="2595565"/>
            <a:ext cx="471011" cy="471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0" name="Google Shape;750;g912dc56f2a_2_600"/>
          <p:cNvGrpSpPr/>
          <p:nvPr/>
        </p:nvGrpSpPr>
        <p:grpSpPr>
          <a:xfrm>
            <a:off x="0" y="3795886"/>
            <a:ext cx="9144000" cy="1347517"/>
            <a:chOff x="0" y="3795886"/>
            <a:chExt cx="9144000" cy="1347517"/>
          </a:xfrm>
        </p:grpSpPr>
        <p:sp>
          <p:nvSpPr>
            <p:cNvPr id="751" name="Google Shape;751;g912dc56f2a_2_600"/>
            <p:cNvSpPr/>
            <p:nvPr/>
          </p:nvSpPr>
          <p:spPr>
            <a:xfrm>
              <a:off x="0" y="3795886"/>
              <a:ext cx="9144000" cy="140100"/>
            </a:xfrm>
            <a:prstGeom prst="rect">
              <a:avLst/>
            </a:prstGeom>
            <a:solidFill>
              <a:srgbClr val="FFE3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2" name="Google Shape;752;g912dc56f2a_2_600"/>
            <p:cNvSpPr/>
            <p:nvPr/>
          </p:nvSpPr>
          <p:spPr>
            <a:xfrm>
              <a:off x="0" y="4417703"/>
              <a:ext cx="9144000" cy="725700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3" name="Google Shape;753;g912dc56f2a_2_600"/>
            <p:cNvSpPr/>
            <p:nvPr/>
          </p:nvSpPr>
          <p:spPr>
            <a:xfrm>
              <a:off x="0" y="3935943"/>
              <a:ext cx="9144000" cy="579900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4" name="Google Shape;754;g912dc56f2a_2_600"/>
            <p:cNvSpPr/>
            <p:nvPr/>
          </p:nvSpPr>
          <p:spPr>
            <a:xfrm>
              <a:off x="0" y="4011910"/>
              <a:ext cx="9144000" cy="321900"/>
            </a:xfrm>
            <a:prstGeom prst="rect">
              <a:avLst/>
            </a:prstGeom>
            <a:solidFill>
              <a:srgbClr val="DE9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55" name="Google Shape;755;g912dc56f2a_2_600"/>
          <p:cNvSpPr/>
          <p:nvPr/>
        </p:nvSpPr>
        <p:spPr>
          <a:xfrm>
            <a:off x="2936900" y="555525"/>
            <a:ext cx="3392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6" name="Google Shape;756;g912dc56f2a_2_600"/>
          <p:cNvGrpSpPr/>
          <p:nvPr/>
        </p:nvGrpSpPr>
        <p:grpSpPr>
          <a:xfrm>
            <a:off x="4687403" y="3075806"/>
            <a:ext cx="1827895" cy="1848934"/>
            <a:chOff x="1056658" y="3075806"/>
            <a:chExt cx="1827895" cy="1848934"/>
          </a:xfrm>
        </p:grpSpPr>
        <p:sp>
          <p:nvSpPr>
            <p:cNvPr id="757" name="Google Shape;757;g912dc56f2a_2_600"/>
            <p:cNvSpPr/>
            <p:nvPr/>
          </p:nvSpPr>
          <p:spPr>
            <a:xfrm>
              <a:off x="1258006" y="4555440"/>
              <a:ext cx="1037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PART.</a:t>
              </a:r>
              <a:r>
                <a:rPr lang="ko-KR" sz="1800">
                  <a:solidFill>
                    <a:schemeClr val="lt1"/>
                  </a:solidFill>
                </a:rPr>
                <a:t>3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58" name="Google Shape;758;g912dc56f2a_2_600"/>
            <p:cNvGrpSpPr/>
            <p:nvPr/>
          </p:nvGrpSpPr>
          <p:grpSpPr>
            <a:xfrm>
              <a:off x="1056658" y="3075806"/>
              <a:ext cx="1827895" cy="1440300"/>
              <a:chOff x="1056658" y="3075806"/>
              <a:chExt cx="1827895" cy="1440300"/>
            </a:xfrm>
          </p:grpSpPr>
          <p:sp>
            <p:nvSpPr>
              <p:cNvPr id="759" name="Google Shape;759;g912dc56f2a_2_600"/>
              <p:cNvSpPr/>
              <p:nvPr/>
            </p:nvSpPr>
            <p:spPr>
              <a:xfrm>
                <a:off x="1056658" y="3075806"/>
                <a:ext cx="1440300" cy="1440300"/>
              </a:xfrm>
              <a:prstGeom prst="rect">
                <a:avLst/>
              </a:prstGeom>
              <a:solidFill>
                <a:srgbClr val="3F3F3F"/>
              </a:soli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0" name="Google Shape;760;g912dc56f2a_2_600"/>
              <p:cNvSpPr txBox="1"/>
              <p:nvPr/>
            </p:nvSpPr>
            <p:spPr>
              <a:xfrm>
                <a:off x="1132853" y="3388550"/>
                <a:ext cx="1751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lt1"/>
                    </a:solidFill>
                  </a:rPr>
                  <a:t>Tech stack</a:t>
                </a:r>
                <a:endParaRPr/>
              </a:p>
            </p:txBody>
          </p:sp>
          <p:sp>
            <p:nvSpPr>
              <p:cNvPr id="761" name="Google Shape;761;g912dc56f2a_2_600"/>
              <p:cNvSpPr/>
              <p:nvPr/>
            </p:nvSpPr>
            <p:spPr>
              <a:xfrm>
                <a:off x="2109631" y="4189834"/>
                <a:ext cx="216000" cy="144000"/>
              </a:xfrm>
              <a:prstGeom prst="notched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2" name="Google Shape;762;g912dc56f2a_2_600"/>
              <p:cNvSpPr txBox="1"/>
              <p:nvPr/>
            </p:nvSpPr>
            <p:spPr>
              <a:xfrm>
                <a:off x="1127353" y="3670275"/>
                <a:ext cx="13404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>
                    <a:solidFill>
                      <a:schemeClr val="lt1"/>
                    </a:solidFill>
                  </a:rPr>
                  <a:t>+ open banking api</a:t>
                </a:r>
                <a:br>
                  <a:rPr b="1" lang="ko-KR" sz="800">
                    <a:solidFill>
                      <a:schemeClr val="lt1"/>
                    </a:solidFill>
                  </a:rPr>
                </a:br>
                <a:r>
                  <a:rPr b="1" lang="ko-KR" sz="800">
                    <a:solidFill>
                      <a:schemeClr val="lt1"/>
                    </a:solidFill>
                  </a:rPr>
                  <a:t>+ qr code</a:t>
                </a:r>
                <a:endParaRPr b="1" sz="800">
                  <a:solidFill>
                    <a:schemeClr val="lt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>
                    <a:solidFill>
                      <a:schemeClr val="lt1"/>
                    </a:solidFill>
                  </a:rPr>
                  <a:t>+ collaborative filtering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13"/>
          <p:cNvGrpSpPr/>
          <p:nvPr/>
        </p:nvGrpSpPr>
        <p:grpSpPr>
          <a:xfrm>
            <a:off x="1136382" y="1630719"/>
            <a:ext cx="6755220" cy="1874906"/>
            <a:chOff x="1136382" y="1640244"/>
            <a:chExt cx="6755220" cy="1874906"/>
          </a:xfrm>
        </p:grpSpPr>
        <p:grpSp>
          <p:nvGrpSpPr>
            <p:cNvPr id="769" name="Google Shape;769;p13"/>
            <p:cNvGrpSpPr/>
            <p:nvPr/>
          </p:nvGrpSpPr>
          <p:grpSpPr>
            <a:xfrm>
              <a:off x="3668025" y="1640244"/>
              <a:ext cx="1902900" cy="1874906"/>
              <a:chOff x="3668024" y="1605749"/>
              <a:chExt cx="1902900" cy="1874906"/>
            </a:xfrm>
          </p:grpSpPr>
          <p:pic>
            <p:nvPicPr>
              <p:cNvPr descr="C:\Users\asj\Downloads\2138357-veterinary\png\031-veterinarian.png" id="770" name="Google Shape;770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926061" y="1605749"/>
                <a:ext cx="1284214" cy="12842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1" name="Google Shape;771;p13"/>
              <p:cNvSpPr txBox="1"/>
              <p:nvPr/>
            </p:nvSpPr>
            <p:spPr>
              <a:xfrm>
                <a:off x="3894746" y="2929875"/>
                <a:ext cx="1346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3F3F3F"/>
                    </a:solidFill>
                  </a:rPr>
                  <a:t>댕냥댕냥</a:t>
                </a:r>
                <a:endParaRPr/>
              </a:p>
            </p:txBody>
          </p:sp>
          <p:sp>
            <p:nvSpPr>
              <p:cNvPr id="772" name="Google Shape;772;p13"/>
              <p:cNvSpPr txBox="1"/>
              <p:nvPr/>
            </p:nvSpPr>
            <p:spPr>
              <a:xfrm>
                <a:off x="3668024" y="3249955"/>
                <a:ext cx="1902900" cy="23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900">
                    <a:solidFill>
                      <a:srgbClr val="7F7F7F"/>
                    </a:solidFill>
                  </a:rPr>
                  <a:t>애견 미용 예약과 팻보험 추천 플랫폼</a:t>
                </a:r>
                <a:endParaRPr sz="9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3" name="Google Shape;773;p13"/>
            <p:cNvGrpSpPr/>
            <p:nvPr/>
          </p:nvGrpSpPr>
          <p:grpSpPr>
            <a:xfrm>
              <a:off x="6404476" y="2305461"/>
              <a:ext cx="1487126" cy="582514"/>
              <a:chOff x="2553127" y="2951450"/>
              <a:chExt cx="1487126" cy="582514"/>
            </a:xfrm>
          </p:grpSpPr>
          <p:sp>
            <p:nvSpPr>
              <p:cNvPr id="774" name="Google Shape;774;p13"/>
              <p:cNvSpPr txBox="1"/>
              <p:nvPr/>
            </p:nvSpPr>
            <p:spPr>
              <a:xfrm>
                <a:off x="2553127" y="2951450"/>
                <a:ext cx="14799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F3F3F"/>
                    </a:solidFill>
                  </a:rPr>
                  <a:t>애견 보험 추천</a:t>
                </a:r>
                <a:endParaRPr/>
              </a:p>
            </p:txBody>
          </p:sp>
          <p:sp>
            <p:nvSpPr>
              <p:cNvPr id="775" name="Google Shape;775;p13"/>
              <p:cNvSpPr txBox="1"/>
              <p:nvPr/>
            </p:nvSpPr>
            <p:spPr>
              <a:xfrm>
                <a:off x="2560353" y="3195264"/>
                <a:ext cx="1479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ko-KR" sz="800">
                    <a:latin typeface="Jua"/>
                    <a:ea typeface="Jua"/>
                    <a:cs typeface="Jua"/>
                    <a:sym typeface="Jua"/>
                  </a:rPr>
                  <a:t>+ Collaborative filtering</a:t>
                </a:r>
                <a:endParaRPr sz="800">
                  <a:latin typeface="Jua"/>
                  <a:ea typeface="Jua"/>
                  <a:cs typeface="Jua"/>
                  <a:sym typeface="Ju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ko-KR" sz="8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+ Combination filters</a:t>
                </a:r>
                <a:endParaRPr sz="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776" name="Google Shape;776;p13"/>
            <p:cNvSpPr txBox="1"/>
            <p:nvPr/>
          </p:nvSpPr>
          <p:spPr>
            <a:xfrm>
              <a:off x="1529401" y="2555050"/>
              <a:ext cx="1902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595959"/>
                  </a:solidFill>
                  <a:latin typeface="Jua"/>
                  <a:ea typeface="Jua"/>
                  <a:cs typeface="Jua"/>
                  <a:sym typeface="Jua"/>
                </a:rPr>
                <a:t>+ </a:t>
              </a:r>
              <a:r>
                <a:rPr lang="ko-KR" sz="800">
                  <a:solidFill>
                    <a:srgbClr val="595959"/>
                  </a:solidFill>
                  <a:latin typeface="Jua"/>
                  <a:ea typeface="Jua"/>
                  <a:cs typeface="Jua"/>
                  <a:sym typeface="Jua"/>
                </a:rPr>
                <a:t>Open backing API</a:t>
              </a:r>
              <a:endParaRPr sz="8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595959"/>
                  </a:solidFill>
                  <a:latin typeface="Jua"/>
                  <a:ea typeface="Jua"/>
                  <a:cs typeface="Jua"/>
                  <a:sym typeface="Jua"/>
                </a:rPr>
                <a:t>+ QR Code</a:t>
              </a:r>
              <a:endParaRPr sz="8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3432309" y="2547191"/>
              <a:ext cx="61200" cy="61200"/>
            </a:xfrm>
            <a:prstGeom prst="ellipse">
              <a:avLst/>
            </a:prstGeom>
            <a:solidFill>
              <a:srgbClr val="FFB66B"/>
            </a:solidFill>
            <a:ln cap="flat" cmpd="sng" w="127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5649243" y="2547191"/>
              <a:ext cx="61200" cy="61200"/>
            </a:xfrm>
            <a:prstGeom prst="ellipse">
              <a:avLst/>
            </a:prstGeom>
            <a:solidFill>
              <a:srgbClr val="FFB66B"/>
            </a:solidFill>
            <a:ln cap="flat" cmpd="sng" w="127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:\Users\asj\Downloads\2138357-veterinary\png\019-pet care.png" id="779" name="Google Shape;779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27568" y="2322681"/>
              <a:ext cx="544632" cy="544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" name="Google Shape;780;p13"/>
            <p:cNvSpPr txBox="1"/>
            <p:nvPr/>
          </p:nvSpPr>
          <p:spPr>
            <a:xfrm>
              <a:off x="1136382" y="2305458"/>
              <a:ext cx="1479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F3F3F"/>
                  </a:solidFill>
                </a:rPr>
                <a:t>애견 미용</a:t>
              </a:r>
              <a:endParaRPr/>
            </a:p>
          </p:txBody>
        </p:sp>
      </p:grpSp>
      <p:pic>
        <p:nvPicPr>
          <p:cNvPr descr="C:\Users\asj\Downloads\2138357-veterinary\png\001-beauty saloon.png" id="781" name="Google Shape;78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3168" y="2296813"/>
            <a:ext cx="544632" cy="5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3"/>
          <p:cNvSpPr/>
          <p:nvPr/>
        </p:nvSpPr>
        <p:spPr>
          <a:xfrm>
            <a:off x="-3" y="265431"/>
            <a:ext cx="9144000" cy="70200"/>
          </a:xfrm>
          <a:prstGeom prst="rect">
            <a:avLst/>
          </a:prstGeom>
          <a:solidFill>
            <a:srgbClr val="FFB6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3" name="Google Shape;783;p13"/>
          <p:cNvSpPr/>
          <p:nvPr/>
        </p:nvSpPr>
        <p:spPr>
          <a:xfrm>
            <a:off x="-2" y="-2063"/>
            <a:ext cx="9144000" cy="267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84" name="Google Shape;784;p13"/>
          <p:cNvCxnSpPr/>
          <p:nvPr/>
        </p:nvCxnSpPr>
        <p:spPr>
          <a:xfrm>
            <a:off x="0" y="5094159"/>
            <a:ext cx="8611800" cy="0"/>
          </a:xfrm>
          <a:prstGeom prst="straightConnector1">
            <a:avLst/>
          </a:prstGeom>
          <a:noFill/>
          <a:ln cap="flat" cmpd="sng" w="9525">
            <a:solidFill>
              <a:srgbClr val="39413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:\Users\asj\Downloads\111158-dogs\png\dog-with-belt-walking-with-a-man.png" id="785" name="Google Shape;785;p13"/>
          <p:cNvPicPr preferRelativeResize="0"/>
          <p:nvPr/>
        </p:nvPicPr>
        <p:blipFill rotWithShape="1">
          <a:blip r:embed="rId7">
            <a:alphaModFix/>
          </a:blip>
          <a:srcRect b="7918" l="18692" r="0" t="0"/>
          <a:stretch/>
        </p:blipFill>
        <p:spPr>
          <a:xfrm flipH="1">
            <a:off x="8611751" y="4553952"/>
            <a:ext cx="532248" cy="591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13"/>
          <p:cNvGrpSpPr/>
          <p:nvPr/>
        </p:nvGrpSpPr>
        <p:grpSpPr>
          <a:xfrm>
            <a:off x="213450" y="90726"/>
            <a:ext cx="4491995" cy="678762"/>
            <a:chOff x="213450" y="92788"/>
            <a:chExt cx="4491995" cy="678762"/>
          </a:xfrm>
        </p:grpSpPr>
        <p:sp>
          <p:nvSpPr>
            <p:cNvPr id="787" name="Google Shape;787;p13"/>
            <p:cNvSpPr txBox="1"/>
            <p:nvPr/>
          </p:nvSpPr>
          <p:spPr>
            <a:xfrm>
              <a:off x="1032845" y="373650"/>
              <a:ext cx="367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descr="C:\Users\asj\Downloads\111158-dogs\png\dog-smelling-a-bone.png" id="788" name="Google Shape;788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3450" y="92788"/>
              <a:ext cx="678762" cy="678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9" name="Google Shape;789;p13"/>
          <p:cNvSpPr/>
          <p:nvPr/>
        </p:nvSpPr>
        <p:spPr>
          <a:xfrm>
            <a:off x="1136375" y="350800"/>
            <a:ext cx="15180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Tech Stack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g912dc56f2a_2_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sj\Downloads\111158-dogs\png\man-combing-a-dog.png" id="796" name="Google Shape;796;g912dc56f2a_2_5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2953" y="2598948"/>
            <a:ext cx="467306" cy="46730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g912dc56f2a_2_581"/>
          <p:cNvSpPr/>
          <p:nvPr/>
        </p:nvSpPr>
        <p:spPr>
          <a:xfrm>
            <a:off x="2936900" y="555525"/>
            <a:ext cx="3392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8" name="Google Shape;798;g912dc56f2a_2_581"/>
          <p:cNvGrpSpPr/>
          <p:nvPr/>
        </p:nvGrpSpPr>
        <p:grpSpPr>
          <a:xfrm>
            <a:off x="0" y="3795886"/>
            <a:ext cx="9144000" cy="1347517"/>
            <a:chOff x="0" y="3795886"/>
            <a:chExt cx="9144000" cy="1347517"/>
          </a:xfrm>
        </p:grpSpPr>
        <p:sp>
          <p:nvSpPr>
            <p:cNvPr id="799" name="Google Shape;799;g912dc56f2a_2_581"/>
            <p:cNvSpPr/>
            <p:nvPr/>
          </p:nvSpPr>
          <p:spPr>
            <a:xfrm>
              <a:off x="0" y="3795886"/>
              <a:ext cx="9144000" cy="140100"/>
            </a:xfrm>
            <a:prstGeom prst="rect">
              <a:avLst/>
            </a:prstGeom>
            <a:solidFill>
              <a:srgbClr val="FFE3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0" name="Google Shape;800;g912dc56f2a_2_581"/>
            <p:cNvSpPr/>
            <p:nvPr/>
          </p:nvSpPr>
          <p:spPr>
            <a:xfrm>
              <a:off x="0" y="4417703"/>
              <a:ext cx="9144000" cy="725700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1" name="Google Shape;801;g912dc56f2a_2_581"/>
            <p:cNvSpPr/>
            <p:nvPr/>
          </p:nvSpPr>
          <p:spPr>
            <a:xfrm>
              <a:off x="0" y="3935943"/>
              <a:ext cx="9144000" cy="579900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2" name="Google Shape;802;g912dc56f2a_2_581"/>
            <p:cNvSpPr/>
            <p:nvPr/>
          </p:nvSpPr>
          <p:spPr>
            <a:xfrm>
              <a:off x="0" y="4011910"/>
              <a:ext cx="9144000" cy="321900"/>
            </a:xfrm>
            <a:prstGeom prst="rect">
              <a:avLst/>
            </a:prstGeom>
            <a:solidFill>
              <a:srgbClr val="DE9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03" name="Google Shape;803;g912dc56f2a_2_581"/>
          <p:cNvGrpSpPr/>
          <p:nvPr/>
        </p:nvGrpSpPr>
        <p:grpSpPr>
          <a:xfrm>
            <a:off x="6396527" y="3075806"/>
            <a:ext cx="1440300" cy="1848934"/>
            <a:chOff x="1056658" y="3075806"/>
            <a:chExt cx="1440300" cy="1848934"/>
          </a:xfrm>
        </p:grpSpPr>
        <p:grpSp>
          <p:nvGrpSpPr>
            <p:cNvPr id="804" name="Google Shape;804;g912dc56f2a_2_581"/>
            <p:cNvGrpSpPr/>
            <p:nvPr/>
          </p:nvGrpSpPr>
          <p:grpSpPr>
            <a:xfrm>
              <a:off x="1056658" y="3075806"/>
              <a:ext cx="1440300" cy="1440300"/>
              <a:chOff x="1056658" y="3075806"/>
              <a:chExt cx="1440300" cy="1440300"/>
            </a:xfrm>
          </p:grpSpPr>
          <p:sp>
            <p:nvSpPr>
              <p:cNvPr id="805" name="Google Shape;805;g912dc56f2a_2_581"/>
              <p:cNvSpPr/>
              <p:nvPr/>
            </p:nvSpPr>
            <p:spPr>
              <a:xfrm>
                <a:off x="1056658" y="3075806"/>
                <a:ext cx="1440300" cy="1440300"/>
              </a:xfrm>
              <a:prstGeom prst="rect">
                <a:avLst/>
              </a:prstGeom>
              <a:solidFill>
                <a:srgbClr val="3F3F3F"/>
              </a:soli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6" name="Google Shape;806;g912dc56f2a_2_581"/>
              <p:cNvSpPr txBox="1"/>
              <p:nvPr/>
            </p:nvSpPr>
            <p:spPr>
              <a:xfrm>
                <a:off x="1127362" y="3388557"/>
                <a:ext cx="13404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lt1"/>
                    </a:solidFill>
                  </a:rPr>
                  <a:t>Q&amp;A</a:t>
                </a:r>
                <a:endParaRPr/>
              </a:p>
            </p:txBody>
          </p:sp>
          <p:sp>
            <p:nvSpPr>
              <p:cNvPr id="807" name="Google Shape;807;g912dc56f2a_2_581"/>
              <p:cNvSpPr/>
              <p:nvPr/>
            </p:nvSpPr>
            <p:spPr>
              <a:xfrm>
                <a:off x="2109631" y="4189834"/>
                <a:ext cx="216000" cy="144000"/>
              </a:xfrm>
              <a:prstGeom prst="notched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08" name="Google Shape;808;g912dc56f2a_2_581"/>
            <p:cNvSpPr/>
            <p:nvPr/>
          </p:nvSpPr>
          <p:spPr>
            <a:xfrm>
              <a:off x="1258006" y="4555440"/>
              <a:ext cx="1037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PART.</a:t>
              </a:r>
              <a:r>
                <a:rPr lang="ko-KR" sz="1800">
                  <a:solidFill>
                    <a:schemeClr val="lt1"/>
                  </a:solidFill>
                </a:rPr>
                <a:t>4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912dc56f2a_2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sj\Downloads\111158-dogs\png\man-throwing-a-disc-and-dog-jumping-to-catch-it.png" id="156" name="Google Shape;156;g912dc56f2a_2_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9370" y="2606980"/>
            <a:ext cx="462864" cy="462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g912dc56f2a_2_353"/>
          <p:cNvGrpSpPr/>
          <p:nvPr/>
        </p:nvGrpSpPr>
        <p:grpSpPr>
          <a:xfrm>
            <a:off x="0" y="3795886"/>
            <a:ext cx="9144000" cy="1347517"/>
            <a:chOff x="0" y="3795886"/>
            <a:chExt cx="9144000" cy="1347517"/>
          </a:xfrm>
        </p:grpSpPr>
        <p:sp>
          <p:nvSpPr>
            <p:cNvPr id="158" name="Google Shape;158;g912dc56f2a_2_353"/>
            <p:cNvSpPr/>
            <p:nvPr/>
          </p:nvSpPr>
          <p:spPr>
            <a:xfrm>
              <a:off x="0" y="3795886"/>
              <a:ext cx="9144000" cy="140100"/>
            </a:xfrm>
            <a:prstGeom prst="rect">
              <a:avLst/>
            </a:prstGeom>
            <a:solidFill>
              <a:srgbClr val="FFE3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g912dc56f2a_2_353"/>
            <p:cNvSpPr/>
            <p:nvPr/>
          </p:nvSpPr>
          <p:spPr>
            <a:xfrm>
              <a:off x="0" y="4417703"/>
              <a:ext cx="9144000" cy="725700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g912dc56f2a_2_353"/>
            <p:cNvSpPr/>
            <p:nvPr/>
          </p:nvSpPr>
          <p:spPr>
            <a:xfrm>
              <a:off x="0" y="3935943"/>
              <a:ext cx="9144000" cy="579900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g912dc56f2a_2_353"/>
            <p:cNvSpPr/>
            <p:nvPr/>
          </p:nvSpPr>
          <p:spPr>
            <a:xfrm>
              <a:off x="0" y="4011910"/>
              <a:ext cx="9144000" cy="321900"/>
            </a:xfrm>
            <a:prstGeom prst="rect">
              <a:avLst/>
            </a:prstGeom>
            <a:solidFill>
              <a:srgbClr val="DE9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2" name="Google Shape;162;g912dc56f2a_2_353"/>
          <p:cNvSpPr/>
          <p:nvPr/>
        </p:nvSpPr>
        <p:spPr>
          <a:xfrm>
            <a:off x="2936900" y="555525"/>
            <a:ext cx="3392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3" name="Google Shape;163;g912dc56f2a_2_353"/>
          <p:cNvGrpSpPr/>
          <p:nvPr/>
        </p:nvGrpSpPr>
        <p:grpSpPr>
          <a:xfrm>
            <a:off x="1269157" y="3075806"/>
            <a:ext cx="1440300" cy="1848934"/>
            <a:chOff x="1056658" y="3075806"/>
            <a:chExt cx="1440300" cy="1848934"/>
          </a:xfrm>
        </p:grpSpPr>
        <p:grpSp>
          <p:nvGrpSpPr>
            <p:cNvPr id="164" name="Google Shape;164;g912dc56f2a_2_353"/>
            <p:cNvGrpSpPr/>
            <p:nvPr/>
          </p:nvGrpSpPr>
          <p:grpSpPr>
            <a:xfrm>
              <a:off x="1056658" y="3075806"/>
              <a:ext cx="1440300" cy="1440300"/>
              <a:chOff x="1056658" y="3075806"/>
              <a:chExt cx="1440300" cy="1440300"/>
            </a:xfrm>
          </p:grpSpPr>
          <p:sp>
            <p:nvSpPr>
              <p:cNvPr id="165" name="Google Shape;165;g912dc56f2a_2_353"/>
              <p:cNvSpPr/>
              <p:nvPr/>
            </p:nvSpPr>
            <p:spPr>
              <a:xfrm>
                <a:off x="1056658" y="3075806"/>
                <a:ext cx="1440300" cy="1440300"/>
              </a:xfrm>
              <a:prstGeom prst="rect">
                <a:avLst/>
              </a:prstGeom>
              <a:solidFill>
                <a:srgbClr val="3F3F3F"/>
              </a:solidFill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" name="Google Shape;166;g912dc56f2a_2_353"/>
              <p:cNvSpPr txBox="1"/>
              <p:nvPr/>
            </p:nvSpPr>
            <p:spPr>
              <a:xfrm>
                <a:off x="1127362" y="3388557"/>
                <a:ext cx="13404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lt1"/>
                    </a:solidFill>
                  </a:rPr>
                  <a:t>Intro</a:t>
                </a:r>
                <a:endParaRPr/>
              </a:p>
            </p:txBody>
          </p:sp>
          <p:sp>
            <p:nvSpPr>
              <p:cNvPr id="167" name="Google Shape;167;g912dc56f2a_2_353"/>
              <p:cNvSpPr txBox="1"/>
              <p:nvPr/>
            </p:nvSpPr>
            <p:spPr>
              <a:xfrm>
                <a:off x="1127347" y="3670275"/>
                <a:ext cx="13404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>
                    <a:solidFill>
                      <a:schemeClr val="lt1"/>
                    </a:solidFill>
                  </a:rPr>
                  <a:t>+ pain point &amp; solution</a:t>
                </a:r>
                <a:endParaRPr b="1" sz="800">
                  <a:solidFill>
                    <a:schemeClr val="lt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>
                    <a:solidFill>
                      <a:schemeClr val="lt1"/>
                    </a:solidFill>
                  </a:rPr>
                  <a:t>+ pop / pod</a:t>
                </a:r>
                <a:br>
                  <a:rPr b="1" lang="ko-KR" sz="800">
                    <a:solidFill>
                      <a:schemeClr val="lt1"/>
                    </a:solidFill>
                  </a:rPr>
                </a:br>
                <a:r>
                  <a:rPr b="1" lang="ko-KR" sz="800">
                    <a:solidFill>
                      <a:schemeClr val="lt1"/>
                    </a:solidFill>
                  </a:rPr>
                  <a:t>+ target</a:t>
                </a:r>
                <a:endParaRPr b="1" sz="800">
                  <a:solidFill>
                    <a:schemeClr val="lt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b="1" lang="ko-KR" sz="800">
                    <a:solidFill>
                      <a:schemeClr val="lt1"/>
                    </a:solidFill>
                  </a:rPr>
                  <a:t>+ revenue model</a:t>
                </a:r>
                <a:endParaRPr b="1" sz="800">
                  <a:solidFill>
                    <a:schemeClr val="lt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168" name="Google Shape;168;g912dc56f2a_2_353"/>
              <p:cNvSpPr/>
              <p:nvPr/>
            </p:nvSpPr>
            <p:spPr>
              <a:xfrm>
                <a:off x="2109631" y="4189834"/>
                <a:ext cx="216000" cy="144000"/>
              </a:xfrm>
              <a:prstGeom prst="notched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69" name="Google Shape;169;g912dc56f2a_2_353"/>
            <p:cNvSpPr/>
            <p:nvPr/>
          </p:nvSpPr>
          <p:spPr>
            <a:xfrm>
              <a:off x="1258006" y="4555440"/>
              <a:ext cx="1037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PART.</a:t>
              </a:r>
              <a:r>
                <a:rPr lang="ko-KR" sz="1800">
                  <a:solidFill>
                    <a:schemeClr val="lt1"/>
                  </a:solidFill>
                </a:rPr>
                <a:t>1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4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4"/>
          <p:cNvSpPr txBox="1"/>
          <p:nvPr/>
        </p:nvSpPr>
        <p:spPr>
          <a:xfrm>
            <a:off x="7911740" y="3031659"/>
            <a:ext cx="111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  <p:sp>
        <p:nvSpPr>
          <p:cNvPr id="815" name="Google Shape;815;p14"/>
          <p:cNvSpPr txBox="1"/>
          <p:nvPr/>
        </p:nvSpPr>
        <p:spPr>
          <a:xfrm>
            <a:off x="4823770" y="2282600"/>
            <a:ext cx="2409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latin typeface="Jua"/>
                <a:ea typeface="Jua"/>
                <a:cs typeface="Jua"/>
                <a:sym typeface="Jua"/>
              </a:rPr>
              <a:t>Q &amp; A</a:t>
            </a:r>
            <a:endParaRPr sz="48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16" name="Google Shape;816;p14"/>
          <p:cNvCxnSpPr/>
          <p:nvPr/>
        </p:nvCxnSpPr>
        <p:spPr>
          <a:xfrm>
            <a:off x="5004048" y="3005708"/>
            <a:ext cx="414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912dc56f2a_2_8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912dc56f2a_2_833"/>
          <p:cNvSpPr/>
          <p:nvPr/>
        </p:nvSpPr>
        <p:spPr>
          <a:xfrm>
            <a:off x="0" y="-100"/>
            <a:ext cx="9258900" cy="5143500"/>
          </a:xfrm>
          <a:prstGeom prst="rect">
            <a:avLst/>
          </a:prstGeom>
          <a:solidFill>
            <a:srgbClr val="FFFFFF">
              <a:alpha val="4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/>
            </a:br>
            <a:endParaRPr/>
          </a:p>
        </p:txBody>
      </p:sp>
      <p:pic>
        <p:nvPicPr>
          <p:cNvPr id="176" name="Google Shape;176;g912dc56f2a_2_8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75" y="504275"/>
            <a:ext cx="4006450" cy="45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912dc56f2a_2_8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3636" y="1968404"/>
            <a:ext cx="4651500" cy="3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912dc56f2a_2_8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912dc56f2a_2_833"/>
          <p:cNvSpPr/>
          <p:nvPr/>
        </p:nvSpPr>
        <p:spPr>
          <a:xfrm>
            <a:off x="114875" y="75021"/>
            <a:ext cx="24759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Intro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80" name="Google Shape;180;g912dc56f2a_2_8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1000" y="504263"/>
            <a:ext cx="44767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912dc56f2a_2_8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1088" y="1064150"/>
            <a:ext cx="37433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912dc56f2a_2_8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6450" y="1511200"/>
            <a:ext cx="1085850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g912dc56f2a_2_833"/>
          <p:cNvCxnSpPr/>
          <p:nvPr/>
        </p:nvCxnSpPr>
        <p:spPr>
          <a:xfrm flipH="1" rot="10800000">
            <a:off x="855875" y="1283950"/>
            <a:ext cx="510300" cy="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912dc56f2a_2_8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912dc56f2a_2_897"/>
          <p:cNvSpPr/>
          <p:nvPr/>
        </p:nvSpPr>
        <p:spPr>
          <a:xfrm>
            <a:off x="0" y="-100"/>
            <a:ext cx="9258900" cy="5143500"/>
          </a:xfrm>
          <a:prstGeom prst="rect">
            <a:avLst/>
          </a:prstGeom>
          <a:solidFill>
            <a:srgbClr val="FFFFFF">
              <a:alpha val="4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/>
            </a:br>
            <a:endParaRPr/>
          </a:p>
        </p:txBody>
      </p:sp>
      <p:grpSp>
        <p:nvGrpSpPr>
          <p:cNvPr id="190" name="Google Shape;190;g912dc56f2a_2_897"/>
          <p:cNvGrpSpPr/>
          <p:nvPr/>
        </p:nvGrpSpPr>
        <p:grpSpPr>
          <a:xfrm>
            <a:off x="4" y="-100"/>
            <a:ext cx="9144000" cy="5149048"/>
            <a:chOff x="4" y="-100"/>
            <a:chExt cx="9144000" cy="5149048"/>
          </a:xfrm>
        </p:grpSpPr>
        <p:pic>
          <p:nvPicPr>
            <p:cNvPr id="191" name="Google Shape;191;g912dc56f2a_2_8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100" y="631800"/>
              <a:ext cx="3573299" cy="4366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g912dc56f2a_2_8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" y="-100"/>
              <a:ext cx="9144000" cy="51490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g912dc56f2a_2_897"/>
          <p:cNvGrpSpPr/>
          <p:nvPr/>
        </p:nvGrpSpPr>
        <p:grpSpPr>
          <a:xfrm>
            <a:off x="1742900" y="1272575"/>
            <a:ext cx="4588400" cy="3726490"/>
            <a:chOff x="1742900" y="1272575"/>
            <a:chExt cx="4588400" cy="3726490"/>
          </a:xfrm>
        </p:grpSpPr>
        <p:pic>
          <p:nvPicPr>
            <p:cNvPr id="194" name="Google Shape;194;g912dc56f2a_2_897"/>
            <p:cNvPicPr preferRelativeResize="0"/>
            <p:nvPr/>
          </p:nvPicPr>
          <p:blipFill rotWithShape="1">
            <a:blip r:embed="rId7">
              <a:alphaModFix/>
            </a:blip>
            <a:srcRect b="27572" l="0" r="0" t="0"/>
            <a:stretch/>
          </p:blipFill>
          <p:spPr>
            <a:xfrm>
              <a:off x="1742900" y="1272575"/>
              <a:ext cx="4588399" cy="3725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g912dc56f2a_2_89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42900" y="1272575"/>
              <a:ext cx="4588400" cy="37264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g912dc56f2a_2_897"/>
          <p:cNvGrpSpPr/>
          <p:nvPr/>
        </p:nvGrpSpPr>
        <p:grpSpPr>
          <a:xfrm>
            <a:off x="3212500" y="502913"/>
            <a:ext cx="4679404" cy="4514555"/>
            <a:chOff x="3212500" y="502913"/>
            <a:chExt cx="4679404" cy="4514555"/>
          </a:xfrm>
        </p:grpSpPr>
        <p:pic>
          <p:nvPicPr>
            <p:cNvPr id="197" name="Google Shape;197;g912dc56f2a_2_89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12500" y="502913"/>
              <a:ext cx="4679402" cy="449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g912dc56f2a_2_89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212504" y="502925"/>
              <a:ext cx="4679400" cy="45145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g912dc56f2a_2_897"/>
          <p:cNvGrpSpPr/>
          <p:nvPr/>
        </p:nvGrpSpPr>
        <p:grpSpPr>
          <a:xfrm>
            <a:off x="4819700" y="844325"/>
            <a:ext cx="4175379" cy="4162684"/>
            <a:chOff x="4819700" y="844325"/>
            <a:chExt cx="4175379" cy="4162684"/>
          </a:xfrm>
        </p:grpSpPr>
        <p:pic>
          <p:nvPicPr>
            <p:cNvPr id="200" name="Google Shape;200;g912dc56f2a_2_89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19700" y="844325"/>
              <a:ext cx="4175375" cy="415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g912dc56f2a_2_89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19704" y="844325"/>
              <a:ext cx="4175375" cy="41626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2" name="Google Shape;202;g912dc56f2a_2_8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12" y="1729225"/>
            <a:ext cx="5438775" cy="337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g912dc56f2a_2_897"/>
          <p:cNvGrpSpPr/>
          <p:nvPr/>
        </p:nvGrpSpPr>
        <p:grpSpPr>
          <a:xfrm>
            <a:off x="69875" y="75021"/>
            <a:ext cx="8765700" cy="634704"/>
            <a:chOff x="69875" y="75021"/>
            <a:chExt cx="8765700" cy="634704"/>
          </a:xfrm>
        </p:grpSpPr>
        <p:sp>
          <p:nvSpPr>
            <p:cNvPr id="204" name="Google Shape;204;g912dc56f2a_2_897"/>
            <p:cNvSpPr/>
            <p:nvPr/>
          </p:nvSpPr>
          <p:spPr>
            <a:xfrm>
              <a:off x="114875" y="75021"/>
              <a:ext cx="2475900" cy="23700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Pain Point 1</a:t>
              </a:r>
              <a:endParaRPr sz="18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05" name="Google Shape;205;g912dc56f2a_2_897"/>
            <p:cNvSpPr txBox="1"/>
            <p:nvPr/>
          </p:nvSpPr>
          <p:spPr>
            <a:xfrm>
              <a:off x="69875" y="342825"/>
              <a:ext cx="87657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latin typeface="Jua"/>
                  <a:ea typeface="Jua"/>
                  <a:cs typeface="Jua"/>
                  <a:sym typeface="Jua"/>
                </a:rPr>
                <a:t>반려 동물</a:t>
              </a:r>
              <a:r>
                <a:rPr lang="ko-KR" sz="1600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의 </a:t>
              </a:r>
              <a:r>
                <a:rPr lang="ko-KR" sz="1600">
                  <a:latin typeface="Jua"/>
                  <a:ea typeface="Jua"/>
                  <a:cs typeface="Jua"/>
                  <a:sym typeface="Jua"/>
                </a:rPr>
                <a:t>미용과 보험의 필요성</a:t>
              </a:r>
              <a:endParaRPr sz="20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925bb64f35_1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g925bb64f35_1_111"/>
          <p:cNvGrpSpPr/>
          <p:nvPr/>
        </p:nvGrpSpPr>
        <p:grpSpPr>
          <a:xfrm>
            <a:off x="69875" y="75021"/>
            <a:ext cx="8765700" cy="634704"/>
            <a:chOff x="69875" y="75021"/>
            <a:chExt cx="8765700" cy="634704"/>
          </a:xfrm>
        </p:grpSpPr>
        <p:sp>
          <p:nvSpPr>
            <p:cNvPr id="212" name="Google Shape;212;g925bb64f35_1_111"/>
            <p:cNvSpPr/>
            <p:nvPr/>
          </p:nvSpPr>
          <p:spPr>
            <a:xfrm>
              <a:off x="114875" y="75021"/>
              <a:ext cx="2475900" cy="23700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Pain Point 2</a:t>
              </a:r>
              <a:endParaRPr sz="18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" name="Google Shape;213;g925bb64f35_1_111"/>
            <p:cNvSpPr txBox="1"/>
            <p:nvPr/>
          </p:nvSpPr>
          <p:spPr>
            <a:xfrm>
              <a:off x="69875" y="342825"/>
              <a:ext cx="87657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latin typeface="Jua"/>
                  <a:ea typeface="Jua"/>
                  <a:cs typeface="Jua"/>
                  <a:sym typeface="Jua"/>
                </a:rPr>
                <a:t>기존의 </a:t>
              </a:r>
              <a:r>
                <a:rPr lang="ko-KR" sz="1600">
                  <a:latin typeface="Jua"/>
                  <a:ea typeface="Jua"/>
                  <a:cs typeface="Jua"/>
                  <a:sym typeface="Jua"/>
                </a:rPr>
                <a:t>서비스</a:t>
              </a:r>
              <a:r>
                <a:rPr lang="ko-KR" sz="1600">
                  <a:latin typeface="Jua"/>
                  <a:ea typeface="Jua"/>
                  <a:cs typeface="Jua"/>
                  <a:sym typeface="Jua"/>
                </a:rPr>
                <a:t>의 불편한점</a:t>
              </a:r>
              <a:br>
                <a:rPr lang="ko-KR" sz="1600">
                  <a:latin typeface="Jua"/>
                  <a:ea typeface="Jua"/>
                  <a:cs typeface="Jua"/>
                  <a:sym typeface="Jua"/>
                </a:rPr>
              </a:br>
              <a:r>
                <a:rPr lang="ko-KR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     사례)</a:t>
              </a:r>
              <a:endParaRPr sz="20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214" name="Google Shape;214;g925bb64f35_1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796" y="1167250"/>
            <a:ext cx="2177475" cy="32850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g925bb64f35_1_111"/>
          <p:cNvSpPr txBox="1"/>
          <p:nvPr/>
        </p:nvSpPr>
        <p:spPr>
          <a:xfrm>
            <a:off x="5151350" y="4528450"/>
            <a:ext cx="3701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반려동물의</a:t>
            </a:r>
            <a:r>
              <a:rPr lang="ko-KR" sz="11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 기본정보에 맞는 보험만</a:t>
            </a:r>
            <a:r>
              <a:rPr lang="ko-KR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추천해주는 서비스</a:t>
            </a:r>
            <a:endParaRPr sz="400">
              <a:solidFill>
                <a:srgbClr val="262626"/>
              </a:solidFill>
            </a:endParaRPr>
          </a:p>
        </p:txBody>
      </p:sp>
      <p:pic>
        <p:nvPicPr>
          <p:cNvPr id="216" name="Google Shape;216;g925bb64f35_1_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7450" y="1167238"/>
            <a:ext cx="1790700" cy="328500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g925bb64f35_1_111"/>
          <p:cNvSpPr txBox="1"/>
          <p:nvPr/>
        </p:nvSpPr>
        <p:spPr>
          <a:xfrm>
            <a:off x="666750" y="4528450"/>
            <a:ext cx="4155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Jua"/>
                <a:ea typeface="Jua"/>
                <a:cs typeface="Jua"/>
                <a:sym typeface="Jua"/>
              </a:rPr>
              <a:t>- </a:t>
            </a:r>
            <a:r>
              <a:rPr lang="ko-KR" sz="1100">
                <a:solidFill>
                  <a:srgbClr val="262626"/>
                </a:solidFill>
                <a:latin typeface="Jua"/>
                <a:ea typeface="Jua"/>
                <a:cs typeface="Jua"/>
                <a:sym typeface="Jua"/>
              </a:rPr>
              <a:t>웹 페이지를 그대로 어플로 보여주기 때문에 아이콘끼리 </a:t>
            </a:r>
            <a:r>
              <a:rPr b="1" lang="ko-KR" sz="11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겹치는 현상</a:t>
            </a:r>
            <a:r>
              <a:rPr lang="ko-KR" sz="1100">
                <a:solidFill>
                  <a:srgbClr val="262626"/>
                </a:solidFill>
                <a:latin typeface="Jua"/>
                <a:ea typeface="Jua"/>
                <a:cs typeface="Jua"/>
                <a:sym typeface="Jua"/>
              </a:rPr>
              <a:t> 발생</a:t>
            </a:r>
            <a:br>
              <a:rPr lang="ko-KR" sz="1100">
                <a:solidFill>
                  <a:srgbClr val="262626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ko-KR" sz="1100">
                <a:solidFill>
                  <a:srgbClr val="262626"/>
                </a:solidFill>
                <a:latin typeface="Jua"/>
                <a:ea typeface="Jua"/>
                <a:cs typeface="Jua"/>
                <a:sym typeface="Jua"/>
              </a:rPr>
              <a:t>- 예약 가능한 </a:t>
            </a:r>
            <a:r>
              <a:rPr b="1" lang="ko-KR" sz="11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날짜</a:t>
            </a:r>
            <a:r>
              <a:rPr lang="ko-KR" sz="1100">
                <a:solidFill>
                  <a:srgbClr val="262626"/>
                </a:solidFill>
                <a:latin typeface="Jua"/>
                <a:ea typeface="Jua"/>
                <a:cs typeface="Jua"/>
                <a:sym typeface="Jua"/>
              </a:rPr>
              <a:t>와 </a:t>
            </a:r>
            <a:r>
              <a:rPr b="1" lang="ko-KR" sz="11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시간</a:t>
            </a:r>
            <a:r>
              <a:rPr lang="ko-KR" sz="1100">
                <a:solidFill>
                  <a:srgbClr val="262626"/>
                </a:solidFill>
                <a:latin typeface="Jua"/>
                <a:ea typeface="Jua"/>
                <a:cs typeface="Jua"/>
                <a:sym typeface="Jua"/>
              </a:rPr>
              <a:t>을 </a:t>
            </a:r>
            <a:r>
              <a:rPr b="1" lang="ko-KR" sz="11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예약 직전에 확인</a:t>
            </a:r>
            <a:r>
              <a:rPr lang="ko-KR" sz="1100">
                <a:solidFill>
                  <a:srgbClr val="262626"/>
                </a:solidFill>
                <a:latin typeface="Jua"/>
                <a:ea typeface="Jua"/>
                <a:cs typeface="Jua"/>
                <a:sym typeface="Jua"/>
              </a:rPr>
              <a:t>할 수 없는 문제</a:t>
            </a:r>
            <a:endParaRPr sz="1100">
              <a:solidFill>
                <a:srgbClr val="26262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8" name="Google Shape;218;g925bb64f35_1_111"/>
          <p:cNvSpPr txBox="1"/>
          <p:nvPr/>
        </p:nvSpPr>
        <p:spPr>
          <a:xfrm>
            <a:off x="1147575" y="709063"/>
            <a:ext cx="2540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펫미용 예약 플렛폼 : 반짝</a:t>
            </a:r>
            <a:endParaRPr sz="20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9" name="Google Shape;219;g925bb64f35_1_111"/>
          <p:cNvSpPr txBox="1"/>
          <p:nvPr/>
        </p:nvSpPr>
        <p:spPr>
          <a:xfrm>
            <a:off x="5250175" y="709063"/>
            <a:ext cx="2768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펫보험 추천 서비스 : 펫핀스</a:t>
            </a:r>
            <a:endParaRPr sz="20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925bb64f35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925bb64f35_1_3"/>
          <p:cNvSpPr txBox="1"/>
          <p:nvPr/>
        </p:nvSpPr>
        <p:spPr>
          <a:xfrm>
            <a:off x="69875" y="342825"/>
            <a:ext cx="8765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0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6" name="Google Shape;226;g925bb64f35_1_3"/>
          <p:cNvSpPr/>
          <p:nvPr/>
        </p:nvSpPr>
        <p:spPr>
          <a:xfrm>
            <a:off x="114875" y="75021"/>
            <a:ext cx="24759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Solution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27" name="Google Shape;227;g925bb64f35_1_3"/>
          <p:cNvGrpSpPr/>
          <p:nvPr/>
        </p:nvGrpSpPr>
        <p:grpSpPr>
          <a:xfrm>
            <a:off x="573674" y="445085"/>
            <a:ext cx="8150910" cy="4597111"/>
            <a:chOff x="1451696" y="1018571"/>
            <a:chExt cx="5753448" cy="3106366"/>
          </a:xfrm>
        </p:grpSpPr>
        <p:grpSp>
          <p:nvGrpSpPr>
            <p:cNvPr id="228" name="Google Shape;228;g925bb64f35_1_3"/>
            <p:cNvGrpSpPr/>
            <p:nvPr/>
          </p:nvGrpSpPr>
          <p:grpSpPr>
            <a:xfrm>
              <a:off x="1451696" y="1018571"/>
              <a:ext cx="5708368" cy="3106366"/>
              <a:chOff x="1717791" y="1059536"/>
              <a:chExt cx="5708368" cy="3106366"/>
            </a:xfrm>
          </p:grpSpPr>
          <p:grpSp>
            <p:nvGrpSpPr>
              <p:cNvPr id="229" name="Google Shape;229;g925bb64f35_1_3"/>
              <p:cNvGrpSpPr/>
              <p:nvPr/>
            </p:nvGrpSpPr>
            <p:grpSpPr>
              <a:xfrm>
                <a:off x="1717791" y="3220082"/>
                <a:ext cx="5491548" cy="945820"/>
                <a:chOff x="673916" y="2822086"/>
                <a:chExt cx="5491548" cy="945820"/>
              </a:xfrm>
            </p:grpSpPr>
            <p:grpSp>
              <p:nvGrpSpPr>
                <p:cNvPr id="230" name="Google Shape;230;g925bb64f35_1_3"/>
                <p:cNvGrpSpPr/>
                <p:nvPr/>
              </p:nvGrpSpPr>
              <p:grpSpPr>
                <a:xfrm rot="10800000">
                  <a:off x="1605707" y="2822086"/>
                  <a:ext cx="914210" cy="380834"/>
                  <a:chOff x="965446" y="627540"/>
                  <a:chExt cx="554100" cy="1015016"/>
                </a:xfrm>
              </p:grpSpPr>
              <p:sp>
                <p:nvSpPr>
                  <p:cNvPr id="231" name="Google Shape;231;g925bb64f35_1_3"/>
                  <p:cNvSpPr/>
                  <p:nvPr/>
                </p:nvSpPr>
                <p:spPr>
                  <a:xfrm rot="5400000">
                    <a:off x="757846" y="880856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32" name="Google Shape;232;g925bb64f35_1_3"/>
                  <p:cNvSpPr/>
                  <p:nvPr/>
                </p:nvSpPr>
                <p:spPr>
                  <a:xfrm rot="5400000">
                    <a:off x="757846" y="835140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D4772A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sp>
              <p:nvSpPr>
                <p:cNvPr id="233" name="Google Shape;233;g925bb64f35_1_3"/>
                <p:cNvSpPr/>
                <p:nvPr/>
              </p:nvSpPr>
              <p:spPr>
                <a:xfrm flipH="1">
                  <a:off x="673916" y="3075806"/>
                  <a:ext cx="4320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4" name="Google Shape;234;g925bb64f35_1_3"/>
                <p:cNvSpPr/>
                <p:nvPr/>
              </p:nvSpPr>
              <p:spPr>
                <a:xfrm>
                  <a:off x="881352" y="3075806"/>
                  <a:ext cx="52749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DE965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5" name="Google Shape;235;g925bb64f35_1_3"/>
                <p:cNvSpPr/>
                <p:nvPr/>
              </p:nvSpPr>
              <p:spPr>
                <a:xfrm>
                  <a:off x="971600" y="3133871"/>
                  <a:ext cx="576000" cy="5760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C:\Users\asj\Downloads\dog.png" id="236" name="Google Shape;236;g925bb64f35_1_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105916" y="3277307"/>
                  <a:ext cx="307431" cy="3074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7" name="Google Shape;237;g925bb64f35_1_3"/>
                <p:cNvSpPr txBox="1"/>
                <p:nvPr/>
              </p:nvSpPr>
              <p:spPr>
                <a:xfrm>
                  <a:off x="1621766" y="3192246"/>
                  <a:ext cx="8820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1200">
                      <a:solidFill>
                        <a:srgbClr val="3F3F3F"/>
                      </a:solidFill>
                    </a:rPr>
                    <a:t>차별점 03</a:t>
                  </a:r>
                  <a:endParaRPr/>
                </a:p>
              </p:txBody>
            </p:sp>
            <p:sp>
              <p:nvSpPr>
                <p:cNvPr id="238" name="Google Shape;238;g925bb64f35_1_3"/>
                <p:cNvSpPr txBox="1"/>
                <p:nvPr/>
              </p:nvSpPr>
              <p:spPr>
                <a:xfrm>
                  <a:off x="2410964" y="3139321"/>
                  <a:ext cx="3754500" cy="61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1100">
                      <a:solidFill>
                        <a:srgbClr val="262626"/>
                      </a:solidFill>
                    </a:rPr>
                    <a:t>반려동물 펫금융 서비스 펫핀스의 경우,</a:t>
                  </a:r>
                  <a:endParaRPr b="1" sz="1100">
                    <a:solidFill>
                      <a:srgbClr val="262626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100">
                      <a:solidFill>
                        <a:srgbClr val="262626"/>
                      </a:solidFill>
                    </a:rPr>
                    <a:t>반려동물의 </a:t>
                  </a:r>
                  <a:r>
                    <a:rPr b="1" lang="ko-KR" sz="1100">
                      <a:solidFill>
                        <a:srgbClr val="FF0000"/>
                      </a:solidFill>
                    </a:rPr>
                    <a:t>기본정보에 맞는 보험만 추천</a:t>
                  </a:r>
                  <a:r>
                    <a:rPr lang="ko-KR" sz="1100">
                      <a:solidFill>
                        <a:srgbClr val="262626"/>
                      </a:solidFill>
                    </a:rPr>
                    <a:t>해주는 서비스</a:t>
                  </a:r>
                  <a:endParaRPr sz="1100">
                    <a:solidFill>
                      <a:srgbClr val="262626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100">
                      <a:solidFill>
                        <a:srgbClr val="262626"/>
                      </a:solidFill>
                    </a:rPr>
                    <a:t>=&gt; 사용자의 반려동물의 </a:t>
                  </a:r>
                  <a:r>
                    <a:rPr b="1" lang="ko-KR" sz="1100">
                      <a:solidFill>
                        <a:srgbClr val="0000FF"/>
                      </a:solidFill>
                    </a:rPr>
                    <a:t>정보와 유사한</a:t>
                  </a:r>
                  <a:r>
                    <a:rPr lang="ko-KR" sz="1100">
                      <a:solidFill>
                        <a:srgbClr val="262626"/>
                      </a:solidFill>
                    </a:rPr>
                    <a:t> 반려동물을 키우는 </a:t>
                  </a:r>
                  <a:r>
                    <a:rPr b="1" lang="ko-KR" sz="1100">
                      <a:solidFill>
                        <a:srgbClr val="0000FF"/>
                      </a:solidFill>
                    </a:rPr>
                    <a:t>사용자들의 보험 가입 현황을 통해 </a:t>
                  </a:r>
                  <a:r>
                    <a:rPr lang="ko-KR" sz="1100">
                      <a:solidFill>
                        <a:srgbClr val="262626"/>
                      </a:solidFill>
                    </a:rPr>
                    <a:t>보험 가입을 </a:t>
                  </a:r>
                  <a:r>
                    <a:rPr b="1" lang="ko-KR" sz="1100">
                      <a:solidFill>
                        <a:srgbClr val="0000FF"/>
                      </a:solidFill>
                    </a:rPr>
                    <a:t>추천</a:t>
                  </a:r>
                  <a:r>
                    <a:rPr lang="ko-KR" sz="1100">
                      <a:solidFill>
                        <a:srgbClr val="262626"/>
                      </a:solidFill>
                    </a:rPr>
                    <a:t>받을 수 있도록 서비스 구현</a:t>
                  </a:r>
                  <a:endParaRPr sz="1100">
                    <a:solidFill>
                      <a:srgbClr val="262626"/>
                    </a:solidFill>
                  </a:endParaRPr>
                </a:p>
              </p:txBody>
            </p:sp>
          </p:grpSp>
          <p:grpSp>
            <p:nvGrpSpPr>
              <p:cNvPr id="239" name="Google Shape;239;g925bb64f35_1_3"/>
              <p:cNvGrpSpPr/>
              <p:nvPr/>
            </p:nvGrpSpPr>
            <p:grpSpPr>
              <a:xfrm>
                <a:off x="1717791" y="2139806"/>
                <a:ext cx="5482336" cy="945826"/>
                <a:chOff x="673916" y="1585273"/>
                <a:chExt cx="5482336" cy="945826"/>
              </a:xfrm>
            </p:grpSpPr>
            <p:grpSp>
              <p:nvGrpSpPr>
                <p:cNvPr id="240" name="Google Shape;240;g925bb64f35_1_3"/>
                <p:cNvGrpSpPr/>
                <p:nvPr/>
              </p:nvGrpSpPr>
              <p:grpSpPr>
                <a:xfrm rot="10800000">
                  <a:off x="1605712" y="1585273"/>
                  <a:ext cx="914210" cy="380834"/>
                  <a:chOff x="965446" y="627540"/>
                  <a:chExt cx="554100" cy="1015016"/>
                </a:xfrm>
              </p:grpSpPr>
              <p:sp>
                <p:nvSpPr>
                  <p:cNvPr id="241" name="Google Shape;241;g925bb64f35_1_3"/>
                  <p:cNvSpPr/>
                  <p:nvPr/>
                </p:nvSpPr>
                <p:spPr>
                  <a:xfrm rot="5400000">
                    <a:off x="757846" y="880856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42" name="Google Shape;242;g925bb64f35_1_3"/>
                  <p:cNvSpPr/>
                  <p:nvPr/>
                </p:nvSpPr>
                <p:spPr>
                  <a:xfrm rot="5400000">
                    <a:off x="757846" y="835140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FF8D3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sp>
              <p:nvSpPr>
                <p:cNvPr id="243" name="Google Shape;243;g925bb64f35_1_3"/>
                <p:cNvSpPr/>
                <p:nvPr/>
              </p:nvSpPr>
              <p:spPr>
                <a:xfrm flipH="1">
                  <a:off x="673916" y="1838999"/>
                  <a:ext cx="4320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4" name="Google Shape;244;g925bb64f35_1_3"/>
                <p:cNvSpPr/>
                <p:nvPr/>
              </p:nvSpPr>
              <p:spPr>
                <a:xfrm>
                  <a:off x="881352" y="1838993"/>
                  <a:ext cx="52749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FFB66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5" name="Google Shape;245;g925bb64f35_1_3"/>
                <p:cNvSpPr/>
                <p:nvPr/>
              </p:nvSpPr>
              <p:spPr>
                <a:xfrm>
                  <a:off x="971600" y="1897058"/>
                  <a:ext cx="576000" cy="5760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C:\Users\asj\Downloads\give.png" id="246" name="Google Shape;246;g925bb64f35_1_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105212" y="2031376"/>
                  <a:ext cx="307431" cy="3074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7" name="Google Shape;247;g925bb64f35_1_3"/>
                <p:cNvSpPr txBox="1"/>
                <p:nvPr/>
              </p:nvSpPr>
              <p:spPr>
                <a:xfrm>
                  <a:off x="1621766" y="1955433"/>
                  <a:ext cx="8820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1200">
                      <a:solidFill>
                        <a:srgbClr val="3F3F3F"/>
                      </a:solidFill>
                    </a:rPr>
                    <a:t>차별점 02</a:t>
                  </a:r>
                  <a:endParaRPr/>
                </a:p>
              </p:txBody>
            </p:sp>
            <p:sp>
              <p:nvSpPr>
                <p:cNvPr id="248" name="Google Shape;248;g925bb64f35_1_3"/>
                <p:cNvSpPr txBox="1"/>
                <p:nvPr/>
              </p:nvSpPr>
              <p:spPr>
                <a:xfrm>
                  <a:off x="2401435" y="1912051"/>
                  <a:ext cx="3754500" cy="61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b="1" lang="ko-KR" sz="1100">
                      <a:solidFill>
                        <a:srgbClr val="262626"/>
                      </a:solidFill>
                    </a:rPr>
                    <a:t>반려동물 미용 예약 플랫폼인 반짝의 경우, </a:t>
                  </a:r>
                  <a:endParaRPr b="1" sz="1100">
                    <a:solidFill>
                      <a:srgbClr val="262626"/>
                    </a:solidFill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ko-KR" sz="1100">
                      <a:solidFill>
                        <a:srgbClr val="262626"/>
                      </a:solidFill>
                    </a:rPr>
                    <a:t>예약 가능한 </a:t>
                  </a:r>
                  <a:r>
                    <a:rPr b="1" lang="ko-KR" sz="1100">
                      <a:solidFill>
                        <a:srgbClr val="FF0000"/>
                      </a:solidFill>
                    </a:rPr>
                    <a:t>날짜</a:t>
                  </a:r>
                  <a:r>
                    <a:rPr lang="ko-KR" sz="1100">
                      <a:solidFill>
                        <a:srgbClr val="262626"/>
                      </a:solidFill>
                    </a:rPr>
                    <a:t>와 </a:t>
                  </a:r>
                  <a:r>
                    <a:rPr b="1" lang="ko-KR" sz="1100">
                      <a:solidFill>
                        <a:srgbClr val="FF0000"/>
                      </a:solidFill>
                    </a:rPr>
                    <a:t>시간</a:t>
                  </a:r>
                  <a:r>
                    <a:rPr lang="ko-KR" sz="1100">
                      <a:solidFill>
                        <a:srgbClr val="262626"/>
                      </a:solidFill>
                    </a:rPr>
                    <a:t>을 </a:t>
                  </a:r>
                  <a:r>
                    <a:rPr b="1" lang="ko-KR" sz="1100">
                      <a:solidFill>
                        <a:srgbClr val="FF0000"/>
                      </a:solidFill>
                    </a:rPr>
                    <a:t>예약 직전에 확인</a:t>
                  </a:r>
                  <a:r>
                    <a:rPr lang="ko-KR" sz="1100">
                      <a:solidFill>
                        <a:srgbClr val="262626"/>
                      </a:solidFill>
                    </a:rPr>
                    <a:t>할 수 없는 문제</a:t>
                  </a:r>
                  <a:endParaRPr sz="1100">
                    <a:solidFill>
                      <a:srgbClr val="262626"/>
                    </a:solidFill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ko-KR" sz="1100">
                      <a:solidFill>
                        <a:srgbClr val="262626"/>
                      </a:solidFill>
                    </a:rPr>
                    <a:t>=&gt; 사용자가 미용실 선택 시 </a:t>
                  </a:r>
                  <a:r>
                    <a:rPr b="1" lang="ko-KR" sz="1100">
                      <a:solidFill>
                        <a:srgbClr val="0000FF"/>
                      </a:solidFill>
                    </a:rPr>
                    <a:t>가장 먼저 원하는 날짜와 시간을 선택</a:t>
                  </a:r>
                  <a:r>
                    <a:rPr lang="ko-KR" sz="1100">
                      <a:solidFill>
                        <a:srgbClr val="262626"/>
                      </a:solidFill>
                    </a:rPr>
                    <a:t>할 수 있도록 설계</a:t>
                  </a:r>
                  <a:endParaRPr sz="1100">
                    <a:solidFill>
                      <a:srgbClr val="262626"/>
                    </a:solidFill>
                  </a:endParaRPr>
                </a:p>
              </p:txBody>
            </p:sp>
          </p:grpSp>
          <p:grpSp>
            <p:nvGrpSpPr>
              <p:cNvPr id="249" name="Google Shape;249;g925bb64f35_1_3"/>
              <p:cNvGrpSpPr/>
              <p:nvPr/>
            </p:nvGrpSpPr>
            <p:grpSpPr>
              <a:xfrm>
                <a:off x="1717791" y="1059536"/>
                <a:ext cx="5708368" cy="945820"/>
                <a:chOff x="1717791" y="1265486"/>
                <a:chExt cx="5708368" cy="945820"/>
              </a:xfrm>
            </p:grpSpPr>
            <p:grpSp>
              <p:nvGrpSpPr>
                <p:cNvPr id="250" name="Google Shape;250;g925bb64f35_1_3"/>
                <p:cNvGrpSpPr/>
                <p:nvPr/>
              </p:nvGrpSpPr>
              <p:grpSpPr>
                <a:xfrm rot="10800000">
                  <a:off x="2649590" y="1265486"/>
                  <a:ext cx="914210" cy="380834"/>
                  <a:chOff x="965446" y="627540"/>
                  <a:chExt cx="554100" cy="1015016"/>
                </a:xfrm>
              </p:grpSpPr>
              <p:sp>
                <p:nvSpPr>
                  <p:cNvPr id="251" name="Google Shape;251;g925bb64f35_1_3"/>
                  <p:cNvSpPr/>
                  <p:nvPr/>
                </p:nvSpPr>
                <p:spPr>
                  <a:xfrm rot="5400000">
                    <a:off x="757846" y="880856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52" name="Google Shape;252;g925bb64f35_1_3"/>
                  <p:cNvSpPr/>
                  <p:nvPr/>
                </p:nvSpPr>
                <p:spPr>
                  <a:xfrm rot="5400000">
                    <a:off x="757846" y="835140"/>
                    <a:ext cx="969300" cy="5541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rgbClr val="FFBD8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sp>
              <p:nvSpPr>
                <p:cNvPr id="253" name="Google Shape;253;g925bb64f35_1_3"/>
                <p:cNvSpPr/>
                <p:nvPr/>
              </p:nvSpPr>
              <p:spPr>
                <a:xfrm flipH="1">
                  <a:off x="1717791" y="1519204"/>
                  <a:ext cx="4320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4" name="Google Shape;254;g925bb64f35_1_3"/>
                <p:cNvSpPr/>
                <p:nvPr/>
              </p:nvSpPr>
              <p:spPr>
                <a:xfrm>
                  <a:off x="1925227" y="1519206"/>
                  <a:ext cx="5274900" cy="692100"/>
                </a:xfrm>
                <a:prstGeom prst="homePlate">
                  <a:avLst>
                    <a:gd fmla="val 25148" name="adj"/>
                  </a:avLst>
                </a:prstGeom>
                <a:solidFill>
                  <a:srgbClr val="FFE3C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5" name="Google Shape;255;g925bb64f35_1_3"/>
                <p:cNvSpPr txBox="1"/>
                <p:nvPr/>
              </p:nvSpPr>
              <p:spPr>
                <a:xfrm>
                  <a:off x="2665641" y="1635646"/>
                  <a:ext cx="8820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1200">
                      <a:solidFill>
                        <a:srgbClr val="3F3F3F"/>
                      </a:solidFill>
                    </a:rPr>
                    <a:t>차별점 01</a:t>
                  </a:r>
                  <a:endParaRPr b="1" sz="1200">
                    <a:solidFill>
                      <a:srgbClr val="3F3F3F"/>
                    </a:solidFill>
                  </a:endParaRPr>
                </a:p>
              </p:txBody>
            </p:sp>
            <p:sp>
              <p:nvSpPr>
                <p:cNvPr id="256" name="Google Shape;256;g925bb64f35_1_3"/>
                <p:cNvSpPr txBox="1"/>
                <p:nvPr/>
              </p:nvSpPr>
              <p:spPr>
                <a:xfrm>
                  <a:off x="3671659" y="1611388"/>
                  <a:ext cx="3754500" cy="50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g925bb64f35_1_3"/>
                <p:cNvSpPr/>
                <p:nvPr/>
              </p:nvSpPr>
              <p:spPr>
                <a:xfrm>
                  <a:off x="2015475" y="1577271"/>
                  <a:ext cx="576000" cy="5760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C:\Users\asj\Downloads\cat.png" id="258" name="Google Shape;258;g925bb64f35_1_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149791" y="1730761"/>
                  <a:ext cx="307431" cy="3074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259" name="Google Shape;259;g925bb64f35_1_3"/>
            <p:cNvSpPr txBox="1"/>
            <p:nvPr/>
          </p:nvSpPr>
          <p:spPr>
            <a:xfrm>
              <a:off x="3160244" y="1336964"/>
              <a:ext cx="40449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262626"/>
                  </a:solidFill>
                </a:rPr>
                <a:t>반려동물 미용 예약 플랫폼인 반짝의 경우, </a:t>
              </a:r>
              <a:endParaRPr b="1" sz="1100">
                <a:solidFill>
                  <a:srgbClr val="262626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262626"/>
                  </a:solidFill>
                </a:rPr>
                <a:t>웹 페이지를</a:t>
              </a:r>
              <a:r>
                <a:rPr lang="ko-KR" sz="1100">
                  <a:solidFill>
                    <a:srgbClr val="262626"/>
                  </a:solidFill>
                </a:rPr>
                <a:t> 그대로 어플로 보여주기 때문에 아이콘끼리 </a:t>
              </a:r>
              <a:r>
                <a:rPr b="1" lang="ko-KR" sz="1100">
                  <a:solidFill>
                    <a:srgbClr val="FF0000"/>
                  </a:solidFill>
                </a:rPr>
                <a:t>겹치는 현상</a:t>
              </a:r>
              <a:r>
                <a:rPr lang="ko-KR" sz="1100">
                  <a:solidFill>
                    <a:srgbClr val="262626"/>
                  </a:solidFill>
                </a:rPr>
                <a:t> 발생</a:t>
              </a:r>
              <a:endParaRPr sz="1100">
                <a:solidFill>
                  <a:srgbClr val="262626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262626"/>
                  </a:solidFill>
                </a:rPr>
                <a:t>=&gt; </a:t>
              </a:r>
              <a:r>
                <a:rPr b="1" lang="ko-KR" sz="1100">
                  <a:solidFill>
                    <a:srgbClr val="0000FF"/>
                  </a:solidFill>
                </a:rPr>
                <a:t>직관적인 UI</a:t>
              </a:r>
              <a:r>
                <a:rPr lang="ko-KR" sz="1100">
                  <a:solidFill>
                    <a:srgbClr val="262626"/>
                  </a:solidFill>
                </a:rPr>
                <a:t>를 통해 사용자의 편의성을 높이고, </a:t>
              </a:r>
              <a:r>
                <a:rPr lang="ko-KR" sz="1100">
                  <a:solidFill>
                    <a:srgbClr val="262626"/>
                  </a:solidFill>
                </a:rPr>
                <a:t>웹 내에서 </a:t>
              </a:r>
              <a:r>
                <a:rPr b="1" lang="ko-KR" sz="1100">
                  <a:solidFill>
                    <a:srgbClr val="0000FF"/>
                  </a:solidFill>
                </a:rPr>
                <a:t>간편결제가 가능</a:t>
              </a:r>
              <a:endParaRPr b="1" sz="110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925bb64f35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925bb64f35_1_12"/>
          <p:cNvSpPr/>
          <p:nvPr/>
        </p:nvSpPr>
        <p:spPr>
          <a:xfrm>
            <a:off x="114875" y="75021"/>
            <a:ext cx="24759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POP/POD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6" name="Google Shape;266;g925bb64f35_1_12"/>
          <p:cNvSpPr txBox="1"/>
          <p:nvPr/>
        </p:nvSpPr>
        <p:spPr>
          <a:xfrm>
            <a:off x="370600" y="1071750"/>
            <a:ext cx="8208300" cy="3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POP(</a:t>
            </a:r>
            <a:r>
              <a:rPr lang="ko-KR" sz="2800">
                <a:latin typeface="Jua"/>
                <a:ea typeface="Jua"/>
                <a:cs typeface="Jua"/>
                <a:sym typeface="Jua"/>
              </a:rPr>
              <a:t>Point of parity</a:t>
            </a:r>
            <a:r>
              <a:rPr lang="ko-KR" sz="2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)</a:t>
            </a:r>
            <a:br>
              <a:rPr lang="ko-KR" sz="2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ko-KR" sz="2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: </a:t>
            </a:r>
            <a:r>
              <a:rPr lang="ko-KR" sz="2800">
                <a:latin typeface="Jua"/>
                <a:ea typeface="Jua"/>
                <a:cs typeface="Jua"/>
                <a:sym typeface="Jua"/>
              </a:rPr>
              <a:t>애견미용을 위한 예약 및 보험 추천 Website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POD (</a:t>
            </a:r>
            <a:r>
              <a:rPr lang="ko-KR" sz="2800">
                <a:latin typeface="Jua"/>
                <a:ea typeface="Jua"/>
                <a:cs typeface="Jua"/>
                <a:sym typeface="Jua"/>
              </a:rPr>
              <a:t>Point of Difference)</a:t>
            </a:r>
            <a:br>
              <a:rPr lang="ko-KR" sz="2800">
                <a:latin typeface="Jua"/>
                <a:ea typeface="Jua"/>
                <a:cs typeface="Jua"/>
                <a:sym typeface="Jua"/>
              </a:rPr>
            </a:br>
            <a:r>
              <a:rPr lang="ko-KR" sz="2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: </a:t>
            </a:r>
            <a:r>
              <a:rPr lang="ko-KR" sz="2800">
                <a:latin typeface="Jua"/>
                <a:ea typeface="Jua"/>
                <a:cs typeface="Jua"/>
                <a:sym typeface="Jua"/>
              </a:rPr>
              <a:t>open backing api를 이용해 </a:t>
            </a:r>
            <a:r>
              <a:rPr lang="ko-KR" sz="28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간편결제가 가능</a:t>
            </a:r>
            <a:r>
              <a:rPr lang="ko-KR" sz="2800">
                <a:latin typeface="Jua"/>
                <a:ea typeface="Jua"/>
                <a:cs typeface="Jua"/>
                <a:sym typeface="Jua"/>
              </a:rPr>
              <a:t>하며, </a:t>
            </a:r>
            <a:r>
              <a:rPr lang="ko-KR" sz="28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예약을 확인</a:t>
            </a:r>
            <a:r>
              <a:rPr lang="ko-KR" sz="2800">
                <a:latin typeface="Jua"/>
                <a:ea typeface="Jua"/>
                <a:cs typeface="Jua"/>
                <a:sym typeface="Jua"/>
              </a:rPr>
              <a:t>할 수 있고, </a:t>
            </a:r>
            <a:r>
              <a:rPr lang="ko-KR" sz="28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사용자들의 유사도</a:t>
            </a:r>
            <a:r>
              <a:rPr lang="ko-KR" sz="2800">
                <a:latin typeface="Jua"/>
                <a:ea typeface="Jua"/>
                <a:cs typeface="Jua"/>
                <a:sym typeface="Jua"/>
              </a:rPr>
              <a:t>를 분석하고 </a:t>
            </a:r>
            <a:r>
              <a:rPr lang="ko-KR" sz="28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키워드</a:t>
            </a:r>
            <a:r>
              <a:rPr lang="ko-KR" sz="2800">
                <a:latin typeface="Jua"/>
                <a:ea typeface="Jua"/>
                <a:cs typeface="Jua"/>
                <a:sym typeface="Jua"/>
              </a:rPr>
              <a:t>를 활용해 보험을 추천해주는 </a:t>
            </a:r>
            <a:r>
              <a:rPr lang="ko-KR"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Website</a:t>
            </a:r>
            <a:r>
              <a:rPr lang="ko-KR" sz="2800">
                <a:latin typeface="Jua"/>
                <a:ea typeface="Jua"/>
                <a:cs typeface="Jua"/>
                <a:sym typeface="Jua"/>
              </a:rPr>
              <a:t> 입니다.</a:t>
            </a:r>
            <a:r>
              <a:rPr lang="ko-KR" sz="2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8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925bb64f35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925bb64f35_1_19"/>
          <p:cNvSpPr txBox="1"/>
          <p:nvPr/>
        </p:nvSpPr>
        <p:spPr>
          <a:xfrm>
            <a:off x="69875" y="342825"/>
            <a:ext cx="8765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Jua"/>
                <a:ea typeface="Jua"/>
                <a:cs typeface="Jua"/>
                <a:sym typeface="Jua"/>
              </a:rPr>
              <a:t>펫팸족 &amp; 애견샵 상점 &amp; 보험사</a:t>
            </a:r>
            <a:endParaRPr sz="20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3" name="Google Shape;273;g925bb64f35_1_19"/>
          <p:cNvSpPr/>
          <p:nvPr/>
        </p:nvSpPr>
        <p:spPr>
          <a:xfrm>
            <a:off x="114875" y="75021"/>
            <a:ext cx="2475900" cy="23700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Target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74" name="Google Shape;274;g925bb64f35_1_19"/>
          <p:cNvGrpSpPr/>
          <p:nvPr/>
        </p:nvGrpSpPr>
        <p:grpSpPr>
          <a:xfrm>
            <a:off x="268483" y="921162"/>
            <a:ext cx="8368477" cy="2421347"/>
            <a:chOff x="2571016" y="2881848"/>
            <a:chExt cx="3999081" cy="1157100"/>
          </a:xfrm>
        </p:grpSpPr>
        <p:grpSp>
          <p:nvGrpSpPr>
            <p:cNvPr id="275" name="Google Shape;275;g925bb64f35_1_19"/>
            <p:cNvGrpSpPr/>
            <p:nvPr/>
          </p:nvGrpSpPr>
          <p:grpSpPr>
            <a:xfrm>
              <a:off x="2571016" y="2881848"/>
              <a:ext cx="1186500" cy="1157100"/>
              <a:chOff x="1225186" y="2897882"/>
              <a:chExt cx="1186500" cy="1157100"/>
            </a:xfrm>
          </p:grpSpPr>
          <p:sp>
            <p:nvSpPr>
              <p:cNvPr id="276" name="Google Shape;276;g925bb64f35_1_19"/>
              <p:cNvSpPr/>
              <p:nvPr/>
            </p:nvSpPr>
            <p:spPr>
              <a:xfrm>
                <a:off x="1225186" y="2897882"/>
                <a:ext cx="1186500" cy="1157100"/>
              </a:xfrm>
              <a:prstGeom prst="rect">
                <a:avLst/>
              </a:prstGeom>
              <a:solidFill>
                <a:schemeClr val="lt1"/>
              </a:solidFill>
              <a:ln cap="flat" cmpd="sng" w="76200">
                <a:solidFill>
                  <a:srgbClr val="39413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7" name="Google Shape;277;g925bb64f35_1_19"/>
              <p:cNvSpPr txBox="1"/>
              <p:nvPr/>
            </p:nvSpPr>
            <p:spPr>
              <a:xfrm>
                <a:off x="1377486" y="3723878"/>
                <a:ext cx="8820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rgbClr val="7F7F7F"/>
                    </a:solidFill>
                    <a:latin typeface="Jua"/>
                    <a:ea typeface="Jua"/>
                    <a:cs typeface="Jua"/>
                    <a:sym typeface="Jua"/>
                  </a:rPr>
                  <a:t>주 타겟</a:t>
                </a:r>
                <a:endParaRPr sz="1200">
                  <a:solidFill>
                    <a:srgbClr val="7F7F7F"/>
                  </a:solidFill>
                  <a:latin typeface="Jua"/>
                  <a:ea typeface="Jua"/>
                  <a:cs typeface="Jua"/>
                  <a:sym typeface="Jua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rgbClr val="7F7F7F"/>
                    </a:solidFill>
                    <a:latin typeface="Jua"/>
                    <a:ea typeface="Jua"/>
                    <a:cs typeface="Jua"/>
                    <a:sym typeface="Jua"/>
                  </a:rPr>
                  <a:t>팻팸족</a:t>
                </a:r>
                <a:endParaRPr sz="1200">
                  <a:solidFill>
                    <a:srgbClr val="7F7F7F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78" name="Google Shape;278;g925bb64f35_1_19"/>
            <p:cNvGrpSpPr/>
            <p:nvPr/>
          </p:nvGrpSpPr>
          <p:grpSpPr>
            <a:xfrm>
              <a:off x="3977306" y="2881848"/>
              <a:ext cx="1186503" cy="1157100"/>
              <a:chOff x="2642349" y="2897882"/>
              <a:chExt cx="1186503" cy="1157100"/>
            </a:xfrm>
          </p:grpSpPr>
          <p:sp>
            <p:nvSpPr>
              <p:cNvPr id="279" name="Google Shape;279;g925bb64f35_1_19"/>
              <p:cNvSpPr/>
              <p:nvPr/>
            </p:nvSpPr>
            <p:spPr>
              <a:xfrm>
                <a:off x="2642349" y="2897882"/>
                <a:ext cx="1186500" cy="1157100"/>
              </a:xfrm>
              <a:prstGeom prst="rect">
                <a:avLst/>
              </a:prstGeom>
              <a:solidFill>
                <a:schemeClr val="lt1"/>
              </a:solidFill>
              <a:ln cap="flat" cmpd="sng" w="76200">
                <a:solidFill>
                  <a:srgbClr val="39413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0" name="Google Shape;280;g925bb64f35_1_19"/>
              <p:cNvSpPr txBox="1"/>
              <p:nvPr/>
            </p:nvSpPr>
            <p:spPr>
              <a:xfrm>
                <a:off x="2642352" y="3686651"/>
                <a:ext cx="1186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7F7F7F"/>
                  </a:solidFill>
                  <a:latin typeface="Jua"/>
                  <a:ea typeface="Jua"/>
                  <a:cs typeface="Jua"/>
                  <a:sym typeface="Jua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rgbClr val="7F7F7F"/>
                    </a:solidFill>
                    <a:latin typeface="Jua"/>
                    <a:ea typeface="Jua"/>
                    <a:cs typeface="Jua"/>
                    <a:sym typeface="Jua"/>
                  </a:rPr>
                  <a:t>애견샵 상점</a:t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81" name="Google Shape;281;g925bb64f35_1_19"/>
            <p:cNvGrpSpPr/>
            <p:nvPr/>
          </p:nvGrpSpPr>
          <p:grpSpPr>
            <a:xfrm>
              <a:off x="5383585" y="2881848"/>
              <a:ext cx="1186512" cy="1157100"/>
              <a:chOff x="4037755" y="2897882"/>
              <a:chExt cx="1186512" cy="1157100"/>
            </a:xfrm>
          </p:grpSpPr>
          <p:sp>
            <p:nvSpPr>
              <p:cNvPr id="282" name="Google Shape;282;g925bb64f35_1_19"/>
              <p:cNvSpPr/>
              <p:nvPr/>
            </p:nvSpPr>
            <p:spPr>
              <a:xfrm>
                <a:off x="4037767" y="2897882"/>
                <a:ext cx="1186500" cy="1157100"/>
              </a:xfrm>
              <a:prstGeom prst="rect">
                <a:avLst/>
              </a:prstGeom>
              <a:solidFill>
                <a:schemeClr val="lt1"/>
              </a:solidFill>
              <a:ln cap="flat" cmpd="sng" w="76200">
                <a:solidFill>
                  <a:srgbClr val="39413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3" name="Google Shape;283;g925bb64f35_1_19"/>
              <p:cNvSpPr txBox="1"/>
              <p:nvPr/>
            </p:nvSpPr>
            <p:spPr>
              <a:xfrm>
                <a:off x="4037755" y="3686651"/>
                <a:ext cx="1186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7F7F7F"/>
                  </a:solidFill>
                  <a:latin typeface="Jua"/>
                  <a:ea typeface="Jua"/>
                  <a:cs typeface="Jua"/>
                  <a:sym typeface="Jua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rgbClr val="7F7F7F"/>
                    </a:solidFill>
                    <a:latin typeface="Jua"/>
                    <a:ea typeface="Jua"/>
                    <a:cs typeface="Jua"/>
                    <a:sym typeface="Jua"/>
                  </a:rPr>
                  <a:t>보험사</a:t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</p:grpSp>
      <p:pic>
        <p:nvPicPr>
          <p:cNvPr id="284" name="Google Shape;284;g925bb64f35_1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225" y="983675"/>
            <a:ext cx="2359750" cy="14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925bb64f35_1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9537" y="952413"/>
            <a:ext cx="2406376" cy="15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925bb64f35_1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8775" y="1061425"/>
            <a:ext cx="2279076" cy="13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925bb64f35_1_19"/>
          <p:cNvSpPr txBox="1"/>
          <p:nvPr/>
        </p:nvSpPr>
        <p:spPr>
          <a:xfrm>
            <a:off x="268475" y="3505300"/>
            <a:ext cx="72009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ua"/>
              <a:buAutoNum type="arabicPeriod"/>
            </a:pPr>
            <a:r>
              <a:rPr lang="ko-KR" sz="1800">
                <a:latin typeface="Jua"/>
                <a:ea typeface="Jua"/>
                <a:cs typeface="Jua"/>
                <a:sym typeface="Jua"/>
              </a:rPr>
              <a:t>빠른 예약과 간편 결제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ua"/>
              <a:buAutoNum type="arabicPeriod"/>
            </a:pPr>
            <a:r>
              <a:rPr lang="ko-KR" sz="1800">
                <a:latin typeface="Jua"/>
                <a:ea typeface="Jua"/>
                <a:cs typeface="Jua"/>
                <a:sym typeface="Jua"/>
              </a:rPr>
              <a:t>보험 추천 과정을 단축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2019-11-18T03:10:44Z</dcterms:created>
  <dc:creator>asj</dc:creator>
</cp:coreProperties>
</file>